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67"/>
  </p:notesMasterIdLst>
  <p:sldIdLst>
    <p:sldId id="258" r:id="rId5"/>
    <p:sldId id="368" r:id="rId6"/>
    <p:sldId id="380" r:id="rId7"/>
    <p:sldId id="369" r:id="rId8"/>
    <p:sldId id="434" r:id="rId9"/>
    <p:sldId id="373" r:id="rId10"/>
    <p:sldId id="435" r:id="rId11"/>
    <p:sldId id="427" r:id="rId12"/>
    <p:sldId id="436" r:id="rId13"/>
    <p:sldId id="428" r:id="rId14"/>
    <p:sldId id="437" r:id="rId15"/>
    <p:sldId id="370" r:id="rId16"/>
    <p:sldId id="438" r:id="rId17"/>
    <p:sldId id="375" r:id="rId18"/>
    <p:sldId id="439" r:id="rId19"/>
    <p:sldId id="374" r:id="rId20"/>
    <p:sldId id="440" r:id="rId21"/>
    <p:sldId id="376" r:id="rId22"/>
    <p:sldId id="441" r:id="rId23"/>
    <p:sldId id="372" r:id="rId24"/>
    <p:sldId id="442" r:id="rId25"/>
    <p:sldId id="377" r:id="rId26"/>
    <p:sldId id="443" r:id="rId27"/>
    <p:sldId id="401" r:id="rId28"/>
    <p:sldId id="444" r:id="rId29"/>
    <p:sldId id="400" r:id="rId30"/>
    <p:sldId id="445" r:id="rId31"/>
    <p:sldId id="408" r:id="rId32"/>
    <p:sldId id="446" r:id="rId33"/>
    <p:sldId id="409" r:id="rId34"/>
    <p:sldId id="447" r:id="rId35"/>
    <p:sldId id="410" r:id="rId36"/>
    <p:sldId id="448" r:id="rId37"/>
    <p:sldId id="378" r:id="rId38"/>
    <p:sldId id="449" r:id="rId39"/>
    <p:sldId id="379" r:id="rId40"/>
    <p:sldId id="450" r:id="rId41"/>
    <p:sldId id="413" r:id="rId42"/>
    <p:sldId id="412" r:id="rId43"/>
    <p:sldId id="458" r:id="rId44"/>
    <p:sldId id="457" r:id="rId45"/>
    <p:sldId id="451" r:id="rId46"/>
    <p:sldId id="417" r:id="rId47"/>
    <p:sldId id="418" r:id="rId48"/>
    <p:sldId id="416" r:id="rId49"/>
    <p:sldId id="384" r:id="rId50"/>
    <p:sldId id="452" r:id="rId51"/>
    <p:sldId id="414" r:id="rId52"/>
    <p:sldId id="453" r:id="rId53"/>
    <p:sldId id="403" r:id="rId54"/>
    <p:sldId id="454" r:id="rId55"/>
    <p:sldId id="415" r:id="rId56"/>
    <p:sldId id="455" r:id="rId57"/>
    <p:sldId id="393" r:id="rId58"/>
    <p:sldId id="432" r:id="rId59"/>
    <p:sldId id="431" r:id="rId60"/>
    <p:sldId id="424" r:id="rId61"/>
    <p:sldId id="433" r:id="rId62"/>
    <p:sldId id="426" r:id="rId63"/>
    <p:sldId id="456" r:id="rId64"/>
    <p:sldId id="425" r:id="rId65"/>
    <p:sldId id="459" r:id="rId66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00B3C2F-A494-44F4-9224-A5C200D507A5}">
          <p14:sldIdLst>
            <p14:sldId id="258"/>
            <p14:sldId id="368"/>
            <p14:sldId id="380"/>
            <p14:sldId id="369"/>
            <p14:sldId id="434"/>
            <p14:sldId id="373"/>
            <p14:sldId id="435"/>
            <p14:sldId id="427"/>
            <p14:sldId id="436"/>
            <p14:sldId id="428"/>
            <p14:sldId id="437"/>
            <p14:sldId id="370"/>
            <p14:sldId id="438"/>
            <p14:sldId id="375"/>
            <p14:sldId id="439"/>
            <p14:sldId id="374"/>
            <p14:sldId id="440"/>
            <p14:sldId id="376"/>
            <p14:sldId id="441"/>
            <p14:sldId id="372"/>
            <p14:sldId id="442"/>
            <p14:sldId id="377"/>
            <p14:sldId id="443"/>
            <p14:sldId id="401"/>
            <p14:sldId id="444"/>
            <p14:sldId id="400"/>
            <p14:sldId id="445"/>
            <p14:sldId id="408"/>
            <p14:sldId id="446"/>
            <p14:sldId id="409"/>
            <p14:sldId id="447"/>
            <p14:sldId id="410"/>
            <p14:sldId id="448"/>
            <p14:sldId id="378"/>
            <p14:sldId id="449"/>
            <p14:sldId id="379"/>
            <p14:sldId id="450"/>
            <p14:sldId id="413"/>
            <p14:sldId id="412"/>
            <p14:sldId id="458"/>
            <p14:sldId id="457"/>
            <p14:sldId id="451"/>
            <p14:sldId id="417"/>
            <p14:sldId id="418"/>
            <p14:sldId id="416"/>
            <p14:sldId id="384"/>
            <p14:sldId id="452"/>
            <p14:sldId id="414"/>
            <p14:sldId id="453"/>
            <p14:sldId id="403"/>
            <p14:sldId id="454"/>
            <p14:sldId id="415"/>
            <p14:sldId id="455"/>
            <p14:sldId id="393"/>
            <p14:sldId id="432"/>
            <p14:sldId id="431"/>
            <p14:sldId id="424"/>
            <p14:sldId id="433"/>
            <p14:sldId id="426"/>
            <p14:sldId id="456"/>
            <p14:sldId id="425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FF66"/>
    <a:srgbClr val="FFCCFF"/>
    <a:srgbClr val="FFFF99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711" autoAdjust="0"/>
  </p:normalViewPr>
  <p:slideViewPr>
    <p:cSldViewPr snapToGrid="0">
      <p:cViewPr varScale="1">
        <p:scale>
          <a:sx n="46" d="100"/>
          <a:sy n="46" d="100"/>
        </p:scale>
        <p:origin x="288" y="6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%20MAY-%20AGO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18\Indicadores%20E-A%202019\grafica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vestigaci&#243;n%202020\Indicadores\Indicadores%20Sep-Dic%2019\graficas%20Sept%20-%20Dic%20%20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3024546319568"/>
          <c:y val="8.2538748936785561E-3"/>
          <c:w val="0.60579488090717393"/>
          <c:h val="0.89487081792163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'Ingreso tsu'!$C$4</c:f>
              <c:strCache>
                <c:ptCount val="1"/>
                <c:pt idx="0">
                  <c:v>Sep-Dic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tsu'!$B$5:$B$18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'Ingreso tsu'!$C$5:$C$18</c:f>
              <c:numCache>
                <c:formatCode>General</c:formatCode>
                <c:ptCount val="14"/>
                <c:pt idx="0">
                  <c:v>84</c:v>
                </c:pt>
                <c:pt idx="1">
                  <c:v>108</c:v>
                </c:pt>
                <c:pt idx="2">
                  <c:v>168</c:v>
                </c:pt>
                <c:pt idx="4">
                  <c:v>154</c:v>
                </c:pt>
                <c:pt idx="7">
                  <c:v>54</c:v>
                </c:pt>
                <c:pt idx="8">
                  <c:v>89</c:v>
                </c:pt>
                <c:pt idx="11">
                  <c:v>157</c:v>
                </c:pt>
                <c:pt idx="12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D-4B98-A6B0-C4626C2464BA}"/>
            </c:ext>
          </c:extLst>
        </c:ser>
        <c:ser>
          <c:idx val="1"/>
          <c:order val="1"/>
          <c:tx>
            <c:strRef>
              <c:f>'Ingreso tsu'!$D$4</c:f>
              <c:strCache>
                <c:ptCount val="1"/>
                <c:pt idx="0">
                  <c:v>Sep-Dic 2017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tsu'!$B$5:$B$18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'Ingreso tsu'!$D$5:$D$18</c:f>
              <c:numCache>
                <c:formatCode>General</c:formatCode>
                <c:ptCount val="14"/>
                <c:pt idx="0">
                  <c:v>86</c:v>
                </c:pt>
                <c:pt idx="1">
                  <c:v>121</c:v>
                </c:pt>
                <c:pt idx="2">
                  <c:v>183</c:v>
                </c:pt>
                <c:pt idx="4">
                  <c:v>128</c:v>
                </c:pt>
                <c:pt idx="7">
                  <c:v>80</c:v>
                </c:pt>
                <c:pt idx="8">
                  <c:v>107</c:v>
                </c:pt>
                <c:pt idx="11">
                  <c:v>140</c:v>
                </c:pt>
                <c:pt idx="12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1D-4B98-A6B0-C4626C2464BA}"/>
            </c:ext>
          </c:extLst>
        </c:ser>
        <c:ser>
          <c:idx val="2"/>
          <c:order val="2"/>
          <c:tx>
            <c:strRef>
              <c:f>'Ingreso tsu'!$E$4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tsu'!$B$5:$B$18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'Ingreso tsu'!$E$5:$E$18</c:f>
              <c:numCache>
                <c:formatCode>General</c:formatCode>
                <c:ptCount val="14"/>
                <c:pt idx="0">
                  <c:v>78</c:v>
                </c:pt>
                <c:pt idx="1">
                  <c:v>96</c:v>
                </c:pt>
                <c:pt idx="2">
                  <c:v>172</c:v>
                </c:pt>
                <c:pt idx="4">
                  <c:v>106</c:v>
                </c:pt>
                <c:pt idx="7">
                  <c:v>88</c:v>
                </c:pt>
                <c:pt idx="8">
                  <c:v>116</c:v>
                </c:pt>
                <c:pt idx="11">
                  <c:v>147</c:v>
                </c:pt>
                <c:pt idx="12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1D-4B98-A6B0-C4626C2464BA}"/>
            </c:ext>
          </c:extLst>
        </c:ser>
        <c:ser>
          <c:idx val="3"/>
          <c:order val="3"/>
          <c:tx>
            <c:strRef>
              <c:f>'Ingreso tsu'!$F$4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tsu'!$B$5:$B$18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'Ingreso tsu'!$F$5:$F$18</c:f>
              <c:numCache>
                <c:formatCode>General</c:formatCode>
                <c:ptCount val="14"/>
                <c:pt idx="0">
                  <c:v>42</c:v>
                </c:pt>
                <c:pt idx="1">
                  <c:v>87</c:v>
                </c:pt>
                <c:pt idx="3">
                  <c:v>133</c:v>
                </c:pt>
                <c:pt idx="5">
                  <c:v>97</c:v>
                </c:pt>
                <c:pt idx="6">
                  <c:v>39</c:v>
                </c:pt>
                <c:pt idx="7">
                  <c:v>61</c:v>
                </c:pt>
                <c:pt idx="9">
                  <c:v>50</c:v>
                </c:pt>
                <c:pt idx="10">
                  <c:v>42</c:v>
                </c:pt>
                <c:pt idx="11">
                  <c:v>111</c:v>
                </c:pt>
                <c:pt idx="13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1D-4B98-A6B0-C4626C246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932224576"/>
        <c:axId val="-1932228928"/>
      </c:barChart>
      <c:catAx>
        <c:axId val="-193222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32228928"/>
        <c:crosses val="autoZero"/>
        <c:auto val="1"/>
        <c:lblAlgn val="ctr"/>
        <c:lblOffset val="100"/>
        <c:noMultiLvlLbl val="0"/>
      </c:catAx>
      <c:valAx>
        <c:axId val="-19322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322245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'Aprovech ing'!$C$2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ing'!$C$3:$C$10</c:f>
              <c:numCache>
                <c:formatCode>General</c:formatCode>
                <c:ptCount val="8"/>
                <c:pt idx="0">
                  <c:v>8.66</c:v>
                </c:pt>
                <c:pt idx="1">
                  <c:v>8.69</c:v>
                </c:pt>
                <c:pt idx="2">
                  <c:v>9.14</c:v>
                </c:pt>
                <c:pt idx="3">
                  <c:v>8.8000000000000007</c:v>
                </c:pt>
                <c:pt idx="4">
                  <c:v>9.1300000000000008</c:v>
                </c:pt>
                <c:pt idx="5">
                  <c:v>9</c:v>
                </c:pt>
                <c:pt idx="6">
                  <c:v>8.89</c:v>
                </c:pt>
                <c:pt idx="7">
                  <c:v>9.0500000000000007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79-4655-930D-B59441DE4AD3}"/>
            </c:ext>
          </c:extLst>
        </c:ser>
        <c:ser>
          <c:idx val="1"/>
          <c:order val="1"/>
          <c:tx>
            <c:strRef>
              <c:f>'Aprovech ing'!$D$2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ing'!$D$3:$D$10</c:f>
              <c:numCache>
                <c:formatCode>General</c:formatCode>
                <c:ptCount val="8"/>
                <c:pt idx="0">
                  <c:v>8.93</c:v>
                </c:pt>
                <c:pt idx="1">
                  <c:v>8.3800000000000008</c:v>
                </c:pt>
                <c:pt idx="2">
                  <c:v>9.2799999999999994</c:v>
                </c:pt>
                <c:pt idx="3">
                  <c:v>9.32</c:v>
                </c:pt>
                <c:pt idx="4">
                  <c:v>8.9600000000000009</c:v>
                </c:pt>
                <c:pt idx="5">
                  <c:v>9.0399999999999991</c:v>
                </c:pt>
                <c:pt idx="6">
                  <c:v>9.1300000000000008</c:v>
                </c:pt>
                <c:pt idx="7">
                  <c:v>9.15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79-4655-930D-B59441DE4AD3}"/>
            </c:ext>
          </c:extLst>
        </c:ser>
        <c:ser>
          <c:idx val="2"/>
          <c:order val="2"/>
          <c:tx>
            <c:strRef>
              <c:f>'Aprovech ing'!$E$2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79-4655-930D-B59441DE4A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ing'!$E$3:$E$10</c:f>
              <c:numCache>
                <c:formatCode>General</c:formatCode>
                <c:ptCount val="8"/>
                <c:pt idx="0">
                  <c:v>8.92</c:v>
                </c:pt>
                <c:pt idx="1">
                  <c:v>8.64</c:v>
                </c:pt>
                <c:pt idx="2">
                  <c:v>9.3699999999999992</c:v>
                </c:pt>
                <c:pt idx="3">
                  <c:v>9</c:v>
                </c:pt>
                <c:pt idx="4">
                  <c:v>8.84</c:v>
                </c:pt>
                <c:pt idx="5">
                  <c:v>8.91</c:v>
                </c:pt>
                <c:pt idx="6">
                  <c:v>9.1199999999999992</c:v>
                </c:pt>
                <c:pt idx="7">
                  <c:v>8.9499999999999993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79-4655-930D-B59441DE4AD3}"/>
            </c:ext>
          </c:extLst>
        </c:ser>
        <c:ser>
          <c:idx val="3"/>
          <c:order val="3"/>
          <c:tx>
            <c:strRef>
              <c:f>'Aprovech ing'!$F$2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99FF99"/>
            </a:solidFill>
            <a:ln>
              <a:noFill/>
            </a:ln>
            <a:effectLst/>
            <a:scene3d>
              <a:camera prst="orthographicFront"/>
              <a:lightRig rig="balanced" dir="t"/>
            </a:scene3d>
            <a:sp3d prstMaterial="dkEdge">
              <a:bevelT/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'Aprovech ing'!$F$3:$F$10</c:f>
              <c:numCache>
                <c:formatCode>General</c:formatCode>
                <c:ptCount val="8"/>
                <c:pt idx="0">
                  <c:v>8.5500000000000007</c:v>
                </c:pt>
                <c:pt idx="1">
                  <c:v>8.66</c:v>
                </c:pt>
                <c:pt idx="2">
                  <c:v>9.1</c:v>
                </c:pt>
                <c:pt idx="3">
                  <c:v>9.0399999999999991</c:v>
                </c:pt>
                <c:pt idx="4">
                  <c:v>8.7200000000000006</c:v>
                </c:pt>
                <c:pt idx="5">
                  <c:v>9.07</c:v>
                </c:pt>
                <c:pt idx="6">
                  <c:v>8.9600000000000009</c:v>
                </c:pt>
                <c:pt idx="7">
                  <c:v>8.93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79-4655-930D-B59441DE4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59801216"/>
        <c:axId val="-1859793600"/>
      </c:barChart>
      <c:catAx>
        <c:axId val="-185980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93600"/>
        <c:crosses val="autoZero"/>
        <c:auto val="1"/>
        <c:lblAlgn val="ctr"/>
        <c:lblOffset val="100"/>
        <c:noMultiLvlLbl val="0"/>
      </c:catAx>
      <c:valAx>
        <c:axId val="-1859793600"/>
        <c:scaling>
          <c:orientation val="minMax"/>
          <c:max val="10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80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'Efic terminal tsu'!$C$2</c:f>
              <c:strCache>
                <c:ptCount val="1"/>
                <c:pt idx="0">
                  <c:v>Sep 2014-Ago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3"/>
              <c:layout>
                <c:manualLayout>
                  <c:x val="0"/>
                  <c:y val="9.0455990786309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64-428B-A257-B8EE0CE0703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40000000000000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64-428B-A257-B8EE0CE0703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2800000000000157E-2"/>
                  <c:y val="3.0151996928769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64-428B-A257-B8EE0CE0703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tsu'!$C$3:$C$15</c:f>
              <c:numCache>
                <c:formatCode>General</c:formatCode>
                <c:ptCount val="13"/>
                <c:pt idx="0">
                  <c:v>53.01</c:v>
                </c:pt>
                <c:pt idx="1">
                  <c:v>46.07</c:v>
                </c:pt>
                <c:pt idx="2">
                  <c:v>66.45</c:v>
                </c:pt>
                <c:pt idx="3">
                  <c:v>60.48</c:v>
                </c:pt>
                <c:pt idx="6">
                  <c:v>67.44</c:v>
                </c:pt>
                <c:pt idx="7">
                  <c:v>34.72</c:v>
                </c:pt>
                <c:pt idx="10">
                  <c:v>42.38</c:v>
                </c:pt>
                <c:pt idx="11">
                  <c:v>53.21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64-428B-A257-B8EE0CE0703E}"/>
            </c:ext>
          </c:extLst>
        </c:ser>
        <c:ser>
          <c:idx val="1"/>
          <c:order val="1"/>
          <c:tx>
            <c:strRef>
              <c:f>'Efic terminal tsu'!$D$2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tsu'!$D$3:$D$15</c:f>
              <c:numCache>
                <c:formatCode>General</c:formatCode>
                <c:ptCount val="13"/>
                <c:pt idx="0">
                  <c:v>45.57</c:v>
                </c:pt>
                <c:pt idx="1">
                  <c:v>29.2</c:v>
                </c:pt>
                <c:pt idx="2">
                  <c:v>63.96</c:v>
                </c:pt>
                <c:pt idx="3">
                  <c:v>55.65</c:v>
                </c:pt>
                <c:pt idx="6">
                  <c:v>43.33</c:v>
                </c:pt>
                <c:pt idx="7">
                  <c:v>52.29</c:v>
                </c:pt>
                <c:pt idx="10">
                  <c:v>43.03</c:v>
                </c:pt>
                <c:pt idx="11">
                  <c:v>53.91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64-428B-A257-B8EE0CE0703E}"/>
            </c:ext>
          </c:extLst>
        </c:ser>
        <c:ser>
          <c:idx val="2"/>
          <c:order val="2"/>
          <c:tx>
            <c:strRef>
              <c:f>'Efic terminal tsu'!$E$2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6"/>
              <c:layout>
                <c:manualLayout>
                  <c:x val="-2.1333333333334896E-3"/>
                  <c:y val="-9.0455990786309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564-428B-A257-B8EE0CE0703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tsu'!$E$3:$E$15</c:f>
              <c:numCache>
                <c:formatCode>General</c:formatCode>
                <c:ptCount val="13"/>
                <c:pt idx="0">
                  <c:v>39.76</c:v>
                </c:pt>
                <c:pt idx="1">
                  <c:v>44.33</c:v>
                </c:pt>
                <c:pt idx="2">
                  <c:v>55.36</c:v>
                </c:pt>
                <c:pt idx="3">
                  <c:v>50.65</c:v>
                </c:pt>
                <c:pt idx="4">
                  <c:v>49.47</c:v>
                </c:pt>
                <c:pt idx="5">
                  <c:v>50.85</c:v>
                </c:pt>
                <c:pt idx="6">
                  <c:v>46.3</c:v>
                </c:pt>
                <c:pt idx="7">
                  <c:v>44.73</c:v>
                </c:pt>
                <c:pt idx="8">
                  <c:v>71.430000000000007</c:v>
                </c:pt>
                <c:pt idx="9">
                  <c:v>35</c:v>
                </c:pt>
                <c:pt idx="10">
                  <c:v>61.78</c:v>
                </c:pt>
                <c:pt idx="1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64-428B-A257-B8EE0CE0703E}"/>
            </c:ext>
          </c:extLst>
        </c:ser>
        <c:ser>
          <c:idx val="3"/>
          <c:order val="3"/>
          <c:tx>
            <c:strRef>
              <c:f>'Efic terminal tsu'!$F$2</c:f>
              <c:strCache>
                <c:ptCount val="1"/>
                <c:pt idx="0">
                  <c:v>Sep 2017-Ago 2019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 terminal tsu'!$B$3:$B$15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'Efic terminal tsu'!$F$3:$F$15</c:f>
              <c:numCache>
                <c:formatCode>General</c:formatCode>
                <c:ptCount val="13"/>
                <c:pt idx="0">
                  <c:v>33.72</c:v>
                </c:pt>
                <c:pt idx="1">
                  <c:v>47.5</c:v>
                </c:pt>
                <c:pt idx="2">
                  <c:v>56.521999999999998</c:v>
                </c:pt>
                <c:pt idx="4">
                  <c:v>61.05</c:v>
                </c:pt>
                <c:pt idx="5">
                  <c:v>51.52</c:v>
                </c:pt>
                <c:pt idx="6">
                  <c:v>58.75</c:v>
                </c:pt>
                <c:pt idx="8">
                  <c:v>52.38</c:v>
                </c:pt>
                <c:pt idx="9">
                  <c:v>57.81</c:v>
                </c:pt>
                <c:pt idx="10">
                  <c:v>59.15</c:v>
                </c:pt>
                <c:pt idx="11">
                  <c:v>51.67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564-428B-A257-B8EE0CE070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1859795776"/>
        <c:axId val="-1859789792"/>
      </c:barChart>
      <c:catAx>
        <c:axId val="-185979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89792"/>
        <c:crosses val="autoZero"/>
        <c:auto val="1"/>
        <c:lblAlgn val="ctr"/>
        <c:lblOffset val="100"/>
        <c:noMultiLvlLbl val="0"/>
      </c:catAx>
      <c:valAx>
        <c:axId val="-1859789792"/>
        <c:scaling>
          <c:orientation val="minMax"/>
          <c:max val="7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9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65386995000441"/>
          <c:y val="0.95183376369451789"/>
          <c:w val="0.74238772130057684"/>
          <c:h val="4.0069070313579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'Efic. terminal ing'!$C$2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'Efic. terminal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'Efic. terminal ing'!$C$3:$C$10</c:f>
              <c:numCache>
                <c:formatCode>General</c:formatCode>
                <c:ptCount val="8"/>
                <c:pt idx="0">
                  <c:v>80.95</c:v>
                </c:pt>
                <c:pt idx="1">
                  <c:v>55.56</c:v>
                </c:pt>
                <c:pt idx="2">
                  <c:v>87.78</c:v>
                </c:pt>
                <c:pt idx="3">
                  <c:v>61.11</c:v>
                </c:pt>
                <c:pt idx="4">
                  <c:v>87.5</c:v>
                </c:pt>
                <c:pt idx="5">
                  <c:v>93.22</c:v>
                </c:pt>
                <c:pt idx="6">
                  <c:v>92.31</c:v>
                </c:pt>
                <c:pt idx="7">
                  <c:v>85.71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7C-487A-A086-E1BFB54AAFB7}"/>
            </c:ext>
          </c:extLst>
        </c:ser>
        <c:ser>
          <c:idx val="1"/>
          <c:order val="1"/>
          <c:tx>
            <c:strRef>
              <c:f>'Efic. terminal ing'!$D$2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'Efic. terminal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'Efic. terminal ing'!$D$3:$D$10</c:f>
              <c:numCache>
                <c:formatCode>General</c:formatCode>
                <c:ptCount val="8"/>
                <c:pt idx="0">
                  <c:v>62.5</c:v>
                </c:pt>
                <c:pt idx="1">
                  <c:v>87.8</c:v>
                </c:pt>
                <c:pt idx="2">
                  <c:v>90.32</c:v>
                </c:pt>
                <c:pt idx="3">
                  <c:v>44.3</c:v>
                </c:pt>
                <c:pt idx="4">
                  <c:v>84</c:v>
                </c:pt>
                <c:pt idx="5">
                  <c:v>90.32</c:v>
                </c:pt>
                <c:pt idx="6">
                  <c:v>82.54</c:v>
                </c:pt>
                <c:pt idx="7">
                  <c:v>77.459999999999994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7C-487A-A086-E1BFB54AAFB7}"/>
            </c:ext>
          </c:extLst>
        </c:ser>
        <c:ser>
          <c:idx val="2"/>
          <c:order val="2"/>
          <c:tx>
            <c:strRef>
              <c:f>'Efic. terminal ing'!$E$2</c:f>
              <c:strCache>
                <c:ptCount val="1"/>
                <c:pt idx="0">
                  <c:v>Sept 2017-Abril 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'Efic. terminal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'Efic. terminal ing'!$E$3:$E$10</c:f>
              <c:numCache>
                <c:formatCode>General</c:formatCode>
                <c:ptCount val="8"/>
                <c:pt idx="0">
                  <c:v>51.72</c:v>
                </c:pt>
                <c:pt idx="1">
                  <c:v>54.04</c:v>
                </c:pt>
                <c:pt idx="2">
                  <c:v>87.9</c:v>
                </c:pt>
                <c:pt idx="3">
                  <c:v>71</c:v>
                </c:pt>
                <c:pt idx="4">
                  <c:v>76</c:v>
                </c:pt>
                <c:pt idx="5">
                  <c:v>95.24</c:v>
                </c:pt>
                <c:pt idx="6">
                  <c:v>82.26</c:v>
                </c:pt>
                <c:pt idx="7">
                  <c:v>78.569999999999993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7C-487A-A086-E1BFB54AAF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3"/>
        <c:axId val="-1859802304"/>
        <c:axId val="-1859796320"/>
      </c:barChart>
      <c:catAx>
        <c:axId val="-185980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96320"/>
        <c:crosses val="autoZero"/>
        <c:auto val="1"/>
        <c:lblAlgn val="ctr"/>
        <c:lblOffset val="100"/>
        <c:noMultiLvlLbl val="0"/>
      </c:catAx>
      <c:valAx>
        <c:axId val="-18597963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80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'Egreso c corte gener tsu'!$C$3</c:f>
              <c:strCache>
                <c:ptCount val="1"/>
                <c:pt idx="0">
                  <c:v>Sep 2014-Ago 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D8-4014-A58F-66EAF15154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'Egreso c corte gener tsu'!$C$4:$C$15</c:f>
              <c:numCache>
                <c:formatCode>General</c:formatCode>
                <c:ptCount val="12"/>
                <c:pt idx="0">
                  <c:v>8.73</c:v>
                </c:pt>
                <c:pt idx="1">
                  <c:v>8.84</c:v>
                </c:pt>
                <c:pt idx="2">
                  <c:v>9.1300000000000008</c:v>
                </c:pt>
                <c:pt idx="3">
                  <c:v>8.91</c:v>
                </c:pt>
                <c:pt idx="6">
                  <c:v>8.8699999999999992</c:v>
                </c:pt>
                <c:pt idx="7">
                  <c:v>9.0500000000000007</c:v>
                </c:pt>
                <c:pt idx="10">
                  <c:v>8.77</c:v>
                </c:pt>
                <c:pt idx="11">
                  <c:v>8.98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D8-4014-A58F-66EAF1515444}"/>
            </c:ext>
          </c:extLst>
        </c:ser>
        <c:ser>
          <c:idx val="1"/>
          <c:order val="1"/>
          <c:tx>
            <c:strRef>
              <c:f>'Egreso c corte gener tsu'!$D$3</c:f>
              <c:strCache>
                <c:ptCount val="1"/>
                <c:pt idx="0">
                  <c:v>Sep 2015-Ago 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'Egreso c corte gener tsu'!$D$4:$D$15</c:f>
              <c:numCache>
                <c:formatCode>General</c:formatCode>
                <c:ptCount val="12"/>
                <c:pt idx="0">
                  <c:v>8.66</c:v>
                </c:pt>
                <c:pt idx="1">
                  <c:v>8.7799999999999994</c:v>
                </c:pt>
                <c:pt idx="2">
                  <c:v>9.18</c:v>
                </c:pt>
                <c:pt idx="3">
                  <c:v>8.7799999999999994</c:v>
                </c:pt>
                <c:pt idx="6">
                  <c:v>8.89</c:v>
                </c:pt>
                <c:pt idx="7">
                  <c:v>8.9600000000000009</c:v>
                </c:pt>
                <c:pt idx="10">
                  <c:v>8.7899999999999991</c:v>
                </c:pt>
                <c:pt idx="11">
                  <c:v>9.1300000000000008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D8-4014-A58F-66EAF1515444}"/>
            </c:ext>
          </c:extLst>
        </c:ser>
        <c:ser>
          <c:idx val="2"/>
          <c:order val="2"/>
          <c:tx>
            <c:strRef>
              <c:f>'Egreso c corte gener tsu'!$E$3</c:f>
              <c:strCache>
                <c:ptCount val="1"/>
                <c:pt idx="0">
                  <c:v>Sep 2016-Ago 2018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'Egreso c corte gener tsu'!$E$4:$E$15</c:f>
              <c:numCache>
                <c:formatCode>General</c:formatCode>
                <c:ptCount val="12"/>
                <c:pt idx="0">
                  <c:v>8.65</c:v>
                </c:pt>
                <c:pt idx="1">
                  <c:v>8.7100000000000009</c:v>
                </c:pt>
                <c:pt idx="2">
                  <c:v>9.18</c:v>
                </c:pt>
                <c:pt idx="3">
                  <c:v>8.92</c:v>
                </c:pt>
                <c:pt idx="4">
                  <c:v>8.9499999999999993</c:v>
                </c:pt>
                <c:pt idx="5">
                  <c:v>8.8800000000000008</c:v>
                </c:pt>
                <c:pt idx="6">
                  <c:v>8.9499999999999993</c:v>
                </c:pt>
                <c:pt idx="7">
                  <c:v>9.02</c:v>
                </c:pt>
                <c:pt idx="8">
                  <c:v>9.09</c:v>
                </c:pt>
                <c:pt idx="9">
                  <c:v>8.9499999999999993</c:v>
                </c:pt>
                <c:pt idx="10">
                  <c:v>8.94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D8-4014-A58F-66EAF1515444}"/>
            </c:ext>
          </c:extLst>
        </c:ser>
        <c:ser>
          <c:idx val="3"/>
          <c:order val="3"/>
          <c:tx>
            <c:strRef>
              <c:f>'Egreso c corte gener tsu'!$F$3</c:f>
              <c:strCache>
                <c:ptCount val="1"/>
                <c:pt idx="0">
                  <c:v>Sep 2017-Ago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tsu'!$B$4:$B$15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</c:strCache>
            </c:strRef>
          </c:cat>
          <c:val>
            <c:numRef>
              <c:f>'Egreso c corte gener tsu'!$F$4:$F$15</c:f>
              <c:numCache>
                <c:formatCode>General</c:formatCode>
                <c:ptCount val="12"/>
                <c:pt idx="0">
                  <c:v>8.64</c:v>
                </c:pt>
                <c:pt idx="1">
                  <c:v>8.82</c:v>
                </c:pt>
                <c:pt idx="2">
                  <c:v>9.1300000000000008</c:v>
                </c:pt>
                <c:pt idx="4">
                  <c:v>9</c:v>
                </c:pt>
                <c:pt idx="5">
                  <c:v>8.99</c:v>
                </c:pt>
                <c:pt idx="6">
                  <c:v>8.9</c:v>
                </c:pt>
                <c:pt idx="8">
                  <c:v>9</c:v>
                </c:pt>
                <c:pt idx="9">
                  <c:v>8.98</c:v>
                </c:pt>
                <c:pt idx="10">
                  <c:v>8.94</c:v>
                </c:pt>
                <c:pt idx="11">
                  <c:v>9.0399999999999991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D8-4014-A58F-66EAF1515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59800128"/>
        <c:axId val="-1859788704"/>
      </c:barChart>
      <c:catAx>
        <c:axId val="-185980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88704"/>
        <c:crosses val="autoZero"/>
        <c:auto val="1"/>
        <c:lblAlgn val="ctr"/>
        <c:lblOffset val="100"/>
        <c:noMultiLvlLbl val="0"/>
      </c:catAx>
      <c:valAx>
        <c:axId val="-1859788704"/>
        <c:scaling>
          <c:orientation val="minMax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8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79486726253519"/>
          <c:y val="3.1168828850778284E-2"/>
          <c:w val="0.65980538889621365"/>
          <c:h val="0.847159174322775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'Egreso c corte gener ing'!$C$2</c:f>
              <c:strCache>
                <c:ptCount val="1"/>
                <c:pt idx="0">
                  <c:v>Sep 2014-Abril 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ing'!$C$3:$C$10</c:f>
              <c:numCache>
                <c:formatCode>General</c:formatCode>
                <c:ptCount val="8"/>
                <c:pt idx="0">
                  <c:v>8.8000000000000007</c:v>
                </c:pt>
                <c:pt idx="1">
                  <c:v>8.6300000000000008</c:v>
                </c:pt>
                <c:pt idx="2">
                  <c:v>9.06</c:v>
                </c:pt>
                <c:pt idx="3">
                  <c:v>8.9499999999999993</c:v>
                </c:pt>
                <c:pt idx="4">
                  <c:v>8.7100000000000009</c:v>
                </c:pt>
                <c:pt idx="5">
                  <c:v>8.9</c:v>
                </c:pt>
                <c:pt idx="6">
                  <c:v>8.9600000000000009</c:v>
                </c:pt>
                <c:pt idx="7">
                  <c:v>9.06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B5-4812-B61C-278CF21941AE}"/>
            </c:ext>
          </c:extLst>
        </c:ser>
        <c:ser>
          <c:idx val="1"/>
          <c:order val="1"/>
          <c:tx>
            <c:strRef>
              <c:f>'Egreso c corte gener ing'!$D$2</c:f>
              <c:strCache>
                <c:ptCount val="1"/>
                <c:pt idx="0">
                  <c:v>Sep 2015-Abril  2017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ing'!$D$3:$D$10</c:f>
              <c:numCache>
                <c:formatCode>General</c:formatCode>
                <c:ptCount val="8"/>
                <c:pt idx="0">
                  <c:v>8.66</c:v>
                </c:pt>
                <c:pt idx="1">
                  <c:v>8.07</c:v>
                </c:pt>
                <c:pt idx="2">
                  <c:v>9.17</c:v>
                </c:pt>
                <c:pt idx="3">
                  <c:v>8.9600000000000009</c:v>
                </c:pt>
                <c:pt idx="4">
                  <c:v>8.8800000000000008</c:v>
                </c:pt>
                <c:pt idx="5">
                  <c:v>9.02</c:v>
                </c:pt>
                <c:pt idx="6">
                  <c:v>8.89</c:v>
                </c:pt>
                <c:pt idx="7">
                  <c:v>8.9499999999999993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B5-4812-B61C-278CF21941AE}"/>
            </c:ext>
          </c:extLst>
        </c:ser>
        <c:ser>
          <c:idx val="2"/>
          <c:order val="2"/>
          <c:tx>
            <c:strRef>
              <c:f>'Egreso c corte gener ing'!$E$2</c:f>
              <c:strCache>
                <c:ptCount val="1"/>
                <c:pt idx="0">
                  <c:v>Sep 2016-Abril  2018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ing'!$E$3:$E$10</c:f>
              <c:numCache>
                <c:formatCode>General</c:formatCode>
                <c:ptCount val="8"/>
                <c:pt idx="0">
                  <c:v>8.5399999999999991</c:v>
                </c:pt>
                <c:pt idx="1">
                  <c:v>8.6300000000000008</c:v>
                </c:pt>
                <c:pt idx="2">
                  <c:v>9.26</c:v>
                </c:pt>
                <c:pt idx="3">
                  <c:v>9.1300000000000008</c:v>
                </c:pt>
                <c:pt idx="4">
                  <c:v>8.94</c:v>
                </c:pt>
                <c:pt idx="5">
                  <c:v>9.08</c:v>
                </c:pt>
                <c:pt idx="6">
                  <c:v>9.07</c:v>
                </c:pt>
                <c:pt idx="7">
                  <c:v>9.14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B5-4812-B61C-278CF21941AE}"/>
            </c:ext>
          </c:extLst>
        </c:ser>
        <c:ser>
          <c:idx val="3"/>
          <c:order val="3"/>
          <c:tx>
            <c:strRef>
              <c:f>'Egreso c corte gener ing'!$F$2</c:f>
              <c:strCache>
                <c:ptCount val="1"/>
                <c:pt idx="0">
                  <c:v>Sep 2017-Abril 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'Egreso c corte gener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'Egreso c corte gener ing'!$F$3:$F$10</c:f>
              <c:numCache>
                <c:formatCode>General</c:formatCode>
                <c:ptCount val="8"/>
                <c:pt idx="0">
                  <c:v>8.65</c:v>
                </c:pt>
                <c:pt idx="1">
                  <c:v>8.6999999999999993</c:v>
                </c:pt>
                <c:pt idx="2">
                  <c:v>9.31</c:v>
                </c:pt>
                <c:pt idx="3">
                  <c:v>8.74</c:v>
                </c:pt>
                <c:pt idx="4">
                  <c:v>8.99</c:v>
                </c:pt>
                <c:pt idx="5">
                  <c:v>9.01</c:v>
                </c:pt>
                <c:pt idx="6">
                  <c:v>9.02</c:v>
                </c:pt>
                <c:pt idx="7">
                  <c:v>9.0299999999999994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B5-4812-B61C-278CF21941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62558096"/>
        <c:axId val="-1862564624"/>
      </c:barChart>
      <c:catAx>
        <c:axId val="-186255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64624"/>
        <c:crosses val="autoZero"/>
        <c:auto val="1"/>
        <c:lblAlgn val="ctr"/>
        <c:lblOffset val="100"/>
        <c:noMultiLvlLbl val="0"/>
      </c:catAx>
      <c:valAx>
        <c:axId val="-1862564624"/>
        <c:scaling>
          <c:orientation val="minMax"/>
          <c:max val="9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5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PRODEP!$B$2</c:f>
              <c:strCache>
                <c:ptCount val="1"/>
                <c:pt idx="0">
                  <c:v>nov-16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PRODEP!$A$3:$A$10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PRODEP!$B$3:$B$10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75</c:v>
                </c:pt>
                <c:pt idx="3">
                  <c:v>80</c:v>
                </c:pt>
                <c:pt idx="4">
                  <c:v>50</c:v>
                </c:pt>
                <c:pt idx="5">
                  <c:v>33.33</c:v>
                </c:pt>
                <c:pt idx="6">
                  <c:v>0</c:v>
                </c:pt>
                <c:pt idx="7">
                  <c:v>83.33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02-46EB-86E0-B2066A25F8D8}"/>
            </c:ext>
          </c:extLst>
        </c:ser>
        <c:ser>
          <c:idx val="1"/>
          <c:order val="1"/>
          <c:tx>
            <c:strRef>
              <c:f>PRODEP!$C$2</c:f>
              <c:strCache>
                <c:ptCount val="1"/>
                <c:pt idx="0">
                  <c:v>nov-17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PRODEP!$A$3:$A$10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PRODEP!$C$3:$C$10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67</c:v>
                </c:pt>
                <c:pt idx="6">
                  <c:v>50</c:v>
                </c:pt>
                <c:pt idx="7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02-46EB-86E0-B2066A25F8D8}"/>
            </c:ext>
          </c:extLst>
        </c:ser>
        <c:ser>
          <c:idx val="2"/>
          <c:order val="2"/>
          <c:tx>
            <c:strRef>
              <c:f>PRODEP!$D$2</c:f>
              <c:strCache>
                <c:ptCount val="1"/>
                <c:pt idx="0">
                  <c:v>nov-18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PRODEP!$A$3:$A$10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PRODEP!$D$3:$D$10</c:f>
              <c:numCache>
                <c:formatCode>General</c:formatCode>
                <c:ptCount val="8"/>
                <c:pt idx="0">
                  <c:v>83.33</c:v>
                </c:pt>
                <c:pt idx="1">
                  <c:v>25</c:v>
                </c:pt>
                <c:pt idx="2">
                  <c:v>87.75</c:v>
                </c:pt>
                <c:pt idx="3">
                  <c:v>100</c:v>
                </c:pt>
                <c:pt idx="4">
                  <c:v>66.66</c:v>
                </c:pt>
                <c:pt idx="5">
                  <c:v>100</c:v>
                </c:pt>
                <c:pt idx="6">
                  <c:v>50</c:v>
                </c:pt>
                <c:pt idx="7">
                  <c:v>66.66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02-46EB-86E0-B2066A25F8D8}"/>
            </c:ext>
          </c:extLst>
        </c:ser>
        <c:ser>
          <c:idx val="3"/>
          <c:order val="3"/>
          <c:tx>
            <c:strRef>
              <c:f>PRODEP!$E$2</c:f>
              <c:strCache>
                <c:ptCount val="1"/>
                <c:pt idx="0">
                  <c:v>nov-19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PRODEP!$A$3:$A$10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PRODEP!$E$3:$E$10</c:f>
              <c:numCache>
                <c:formatCode>General</c:formatCode>
                <c:ptCount val="8"/>
                <c:pt idx="0">
                  <c:v>100</c:v>
                </c:pt>
                <c:pt idx="1">
                  <c:v>25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100</c:v>
                </c:pt>
                <c:pt idx="6">
                  <c:v>33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02-46EB-86E0-B2066A25F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62564080"/>
        <c:axId val="-1862560816"/>
      </c:barChart>
      <c:catAx>
        <c:axId val="-186256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60816"/>
        <c:crosses val="autoZero"/>
        <c:auto val="1"/>
        <c:lblAlgn val="ctr"/>
        <c:lblOffset val="100"/>
        <c:noMultiLvlLbl val="0"/>
      </c:catAx>
      <c:valAx>
        <c:axId val="-186256081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6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519592354326496"/>
          <c:y val="0.93931198686064288"/>
          <c:w val="0.28214961893808216"/>
          <c:h val="4.2890462381302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dist acad tsu'!$C$2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dist acad tsu'!$B$3:$B$12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tsu'!$C$3:$C$12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3-4E4D-A43E-19336412EC29}"/>
            </c:ext>
          </c:extLst>
        </c:ser>
        <c:ser>
          <c:idx val="1"/>
          <c:order val="1"/>
          <c:tx>
            <c:strRef>
              <c:f>'% dist acad tsu'!$D$2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dist acad tsu'!$B$3:$B$12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tsu'!$D$3:$D$12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63-4E4D-A43E-19336412EC29}"/>
            </c:ext>
          </c:extLst>
        </c:ser>
        <c:ser>
          <c:idx val="2"/>
          <c:order val="2"/>
          <c:tx>
            <c:strRef>
              <c:f>'% dist acad tsu'!$E$2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dist acad tsu'!$B$3:$B$12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tsu'!$E$3:$E$12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63-4E4D-A43E-19336412EC29}"/>
            </c:ext>
          </c:extLst>
        </c:ser>
        <c:ser>
          <c:idx val="3"/>
          <c:order val="3"/>
          <c:tx>
            <c:strRef>
              <c:f>'% dist acad tsu'!$F$2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angle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63-4E4D-A43E-19336412EC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763-4E4D-A43E-19336412EC2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763-4E4D-A43E-19336412EC2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763-4E4D-A43E-19336412EC2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763-4E4D-A43E-19336412EC2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763-4E4D-A43E-19336412EC2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763-4E4D-A43E-19336412EC2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763-4E4D-A43E-19336412EC2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763-4E4D-A43E-19336412EC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dist acad tsu'!$B$3:$B$12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dist acad tsu'!$F$3:$F$12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763-4E4D-A43E-19336412E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-1859801760"/>
        <c:axId val="-1859800672"/>
      </c:barChart>
      <c:catAx>
        <c:axId val="-185980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800672"/>
        <c:crosses val="autoZero"/>
        <c:auto val="1"/>
        <c:lblAlgn val="ctr"/>
        <c:lblOffset val="100"/>
        <c:noMultiLvlLbl val="0"/>
      </c:catAx>
      <c:valAx>
        <c:axId val="-185980067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5980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 % de dist acad ing'!$C$2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de dist acad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 % de dist acad ing'!$C$3:$C$10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95-4780-B71A-5BD3DD8278D0}"/>
            </c:ext>
          </c:extLst>
        </c:ser>
        <c:ser>
          <c:idx val="1"/>
          <c:order val="1"/>
          <c:tx>
            <c:strRef>
              <c:f>' % de dist acad ing'!$D$2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de dist acad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 % de dist acad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95-4780-B71A-5BD3DD8278D0}"/>
            </c:ext>
          </c:extLst>
        </c:ser>
        <c:ser>
          <c:idx val="2"/>
          <c:order val="2"/>
          <c:tx>
            <c:strRef>
              <c:f>' % de dist acad ing'!$E$2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rgbClr val="99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de dist acad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 % de dist acad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95-4780-B71A-5BD3DD8278D0}"/>
            </c:ext>
          </c:extLst>
        </c:ser>
        <c:ser>
          <c:idx val="3"/>
          <c:order val="3"/>
          <c:tx>
            <c:strRef>
              <c:f>' % de dist acad ing'!$F$2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de dist acad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 % de dist acad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95-4780-B71A-5BD3DD827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59798496"/>
        <c:axId val="-1859803936"/>
      </c:barChart>
      <c:catAx>
        <c:axId val="-185979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803936"/>
        <c:crosses val="autoZero"/>
        <c:auto val="1"/>
        <c:lblAlgn val="ctr"/>
        <c:lblOffset val="100"/>
        <c:noMultiLvlLbl val="0"/>
      </c:catAx>
      <c:valAx>
        <c:axId val="-18598039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9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'%PA con dist acad tsu'!$C$2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'%PA con dist acad tsu'!$B$3:$B$12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tsu'!$C$3:$C$12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55-4FC2-A07F-1D647BF7B6DF}"/>
            </c:ext>
          </c:extLst>
        </c:ser>
        <c:ser>
          <c:idx val="1"/>
          <c:order val="1"/>
          <c:tx>
            <c:strRef>
              <c:f>'%PA con dist acad tsu'!$D$2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FFCDFD"/>
            </a:solidFill>
            <a:ln>
              <a:noFill/>
            </a:ln>
            <a:effectLst/>
          </c:spPr>
          <c:invertIfNegative val="0"/>
          <c:cat>
            <c:strRef>
              <c:f>'%PA con dist acad tsu'!$B$3:$B$12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tsu'!$D$3:$D$12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55-4FC2-A07F-1D647BF7B6DF}"/>
            </c:ext>
          </c:extLst>
        </c:ser>
        <c:ser>
          <c:idx val="2"/>
          <c:order val="2"/>
          <c:tx>
            <c:strRef>
              <c:f>'%PA con dist acad tsu'!$E$2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'%PA con dist acad tsu'!$B$3:$B$12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tsu'!$E$3:$E$12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55-4FC2-A07F-1D647BF7B6DF}"/>
            </c:ext>
          </c:extLst>
        </c:ser>
        <c:ser>
          <c:idx val="3"/>
          <c:order val="3"/>
          <c:tx>
            <c:strRef>
              <c:f>'%PA con dist acad tsu'!$F$2</c:f>
              <c:strCache>
                <c:ptCount val="1"/>
                <c:pt idx="0">
                  <c:v>Sep-Dic  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'%PA con dist acad tsu'!$B$3:$B$12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'%PA con dist acad tsu'!$F$3:$F$12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55-4FC2-A07F-1D647BF7B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59797952"/>
        <c:axId val="-1859794144"/>
      </c:barChart>
      <c:catAx>
        <c:axId val="-185979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94144"/>
        <c:crosses val="autoZero"/>
        <c:auto val="1"/>
        <c:lblAlgn val="ctr"/>
        <c:lblOffset val="100"/>
        <c:noMultiLvlLbl val="0"/>
      </c:catAx>
      <c:valAx>
        <c:axId val="-1859794144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PA con adec dustr aca ing'!$C$2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  <a:scene3d>
              <a:camera prst="orthographicFront"/>
              <a:lightRig rig="sunrise" dir="t"/>
            </a:scene3d>
            <a:sp3d prstMaterial="dkEdge"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38-4CA6-929C-8676276AD4C8}"/>
            </c:ext>
          </c:extLst>
        </c:ser>
        <c:ser>
          <c:idx val="1"/>
          <c:order val="1"/>
          <c:tx>
            <c:strRef>
              <c:f>'% PA con adec dustr aca ing'!$D$2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sunrise" dir="t"/>
            </a:scene3d>
            <a:sp3d prstMaterial="dkEdge"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38-4CA6-929C-8676276AD4C8}"/>
            </c:ext>
          </c:extLst>
        </c:ser>
        <c:ser>
          <c:idx val="2"/>
          <c:order val="2"/>
          <c:tx>
            <c:strRef>
              <c:f>'% PA con adec dustr aca ing'!$E$2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sunrise" dir="t"/>
            </a:scene3d>
            <a:sp3d prstMaterial="dkEdge"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38-4CA6-929C-8676276AD4C8}"/>
            </c:ext>
          </c:extLst>
        </c:ser>
        <c:ser>
          <c:idx val="3"/>
          <c:order val="3"/>
          <c:tx>
            <c:strRef>
              <c:f>'% PA con adec dustr aca ing'!$F$2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woPt" dir="t"/>
            </a:scene3d>
            <a:sp3d prstMaterial="dkEdge"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 con adec dustr aca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PA con adec dustr aca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38-4CA6-929C-8676276AD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57565952"/>
        <c:axId val="-1857563232"/>
      </c:barChart>
      <c:catAx>
        <c:axId val="-185756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3232"/>
        <c:crosses val="autoZero"/>
        <c:auto val="1"/>
        <c:lblAlgn val="ctr"/>
        <c:lblOffset val="100"/>
        <c:noMultiLvlLbl val="0"/>
      </c:catAx>
      <c:valAx>
        <c:axId val="-1857563232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42189370117471"/>
          <c:y val="0.9327190734006271"/>
          <c:w val="0.52030062908803065"/>
          <c:h val="5.477552114441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68008250690945"/>
          <c:y val="2.115682874130196E-3"/>
          <c:w val="0.63875834891345584"/>
          <c:h val="0.8747950536333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'ingreso ing'!$C$3</c:f>
              <c:strCache>
                <c:ptCount val="1"/>
                <c:pt idx="0">
                  <c:v>Sep-Dic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Lic. En Gestión de Negocios y Proyectoso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Lic. En Gestión y Desarrollo Turistico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'ingreso ing'!$C$4:$C$13</c:f>
              <c:numCache>
                <c:formatCode>General</c:formatCode>
                <c:ptCount val="10"/>
                <c:pt idx="0">
                  <c:v>48</c:v>
                </c:pt>
                <c:pt idx="1">
                  <c:v>41</c:v>
                </c:pt>
                <c:pt idx="2">
                  <c:v>124</c:v>
                </c:pt>
                <c:pt idx="4">
                  <c:v>79</c:v>
                </c:pt>
                <c:pt idx="5">
                  <c:v>25</c:v>
                </c:pt>
                <c:pt idx="6">
                  <c:v>48</c:v>
                </c:pt>
                <c:pt idx="8">
                  <c:v>63</c:v>
                </c:pt>
                <c:pt idx="9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55-4BC0-8EB6-53F963FC806D}"/>
            </c:ext>
          </c:extLst>
        </c:ser>
        <c:ser>
          <c:idx val="1"/>
          <c:order val="1"/>
          <c:tx>
            <c:strRef>
              <c:f>'ingreso ing'!$D$3</c:f>
              <c:strCache>
                <c:ptCount val="1"/>
                <c:pt idx="0">
                  <c:v>Sep-Dic 2017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Lic. En Gestión de Negocios y Proyectoso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Lic. En Gestión y Desarrollo Turistico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'ingreso ing'!$D$4:$D$13</c:f>
              <c:numCache>
                <c:formatCode>General</c:formatCode>
                <c:ptCount val="10"/>
                <c:pt idx="0">
                  <c:v>29</c:v>
                </c:pt>
                <c:pt idx="1">
                  <c:v>39</c:v>
                </c:pt>
                <c:pt idx="2">
                  <c:v>124</c:v>
                </c:pt>
                <c:pt idx="4">
                  <c:v>78</c:v>
                </c:pt>
                <c:pt idx="5">
                  <c:v>25</c:v>
                </c:pt>
                <c:pt idx="6">
                  <c:v>63</c:v>
                </c:pt>
                <c:pt idx="8">
                  <c:v>62</c:v>
                </c:pt>
                <c:pt idx="9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55-4BC0-8EB6-53F963FC806D}"/>
            </c:ext>
          </c:extLst>
        </c:ser>
        <c:ser>
          <c:idx val="2"/>
          <c:order val="2"/>
          <c:tx>
            <c:strRef>
              <c:f>'ingreso ing'!$E$3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Lic. En Gestión de Negocios y Proyectoso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Lic. En Gestión y Desarrollo Turistico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'ingreso ing'!$E$4:$E$13</c:f>
              <c:numCache>
                <c:formatCode>General</c:formatCode>
                <c:ptCount val="10"/>
                <c:pt idx="0">
                  <c:v>29</c:v>
                </c:pt>
                <c:pt idx="1">
                  <c:v>66</c:v>
                </c:pt>
                <c:pt idx="2">
                  <c:v>98</c:v>
                </c:pt>
                <c:pt idx="4">
                  <c:v>78</c:v>
                </c:pt>
                <c:pt idx="5">
                  <c:v>23</c:v>
                </c:pt>
                <c:pt idx="6">
                  <c:v>43</c:v>
                </c:pt>
                <c:pt idx="8">
                  <c:v>101</c:v>
                </c:pt>
                <c:pt idx="9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55-4BC0-8EB6-53F963FC806D}"/>
            </c:ext>
          </c:extLst>
        </c:ser>
        <c:ser>
          <c:idx val="3"/>
          <c:order val="3"/>
          <c:tx>
            <c:strRef>
              <c:f>'ingreso ing'!$F$3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Lic. En Gestión de Negocios y Proyectoso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Lic. En Gestión y Desarrollo Turistico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'ingreso ing'!$F$4:$F$13</c:f>
              <c:numCache>
                <c:formatCode>General</c:formatCode>
                <c:ptCount val="10"/>
                <c:pt idx="0">
                  <c:v>33</c:v>
                </c:pt>
                <c:pt idx="1">
                  <c:v>57</c:v>
                </c:pt>
                <c:pt idx="3">
                  <c:v>100</c:v>
                </c:pt>
                <c:pt idx="4">
                  <c:v>91</c:v>
                </c:pt>
                <c:pt idx="5">
                  <c:v>50</c:v>
                </c:pt>
                <c:pt idx="7">
                  <c:v>59</c:v>
                </c:pt>
                <c:pt idx="8">
                  <c:v>75</c:v>
                </c:pt>
                <c:pt idx="9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55-4BC0-8EB6-53F963FC8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860952480"/>
        <c:axId val="-1860956288"/>
      </c:barChart>
      <c:catAx>
        <c:axId val="-186095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6288"/>
        <c:crosses val="autoZero"/>
        <c:auto val="1"/>
        <c:lblAlgn val="ctr"/>
        <c:lblOffset val="100"/>
        <c:noMultiLvlLbl val="0"/>
      </c:catAx>
      <c:valAx>
        <c:axId val="-1860956288"/>
        <c:scaling>
          <c:orientation val="minMax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'Cumplim de prog tsu'!$C$3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tsu'!$B$4:$B$16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</c:v>
                </c:pt>
                <c:pt idx="4">
                  <c:v>Mecatrónica Automatización</c:v>
                </c:pt>
                <c:pt idx="5">
                  <c:v>Mecatrónica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 Desarrollo de Software Multiplataforma</c:v>
                </c:pt>
              </c:strCache>
            </c:strRef>
          </c:cat>
          <c:val>
            <c:numRef>
              <c:f>'Cumplim de prog tsu'!$C$4:$C$16</c:f>
              <c:numCache>
                <c:formatCode>General</c:formatCode>
                <c:ptCount val="13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2F-4A78-BFF4-8177B282C324}"/>
            </c:ext>
          </c:extLst>
        </c:ser>
        <c:ser>
          <c:idx val="1"/>
          <c:order val="1"/>
          <c:tx>
            <c:strRef>
              <c:f>'Cumplim de prog tsu'!$D$3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tsu'!$B$4:$B$16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</c:v>
                </c:pt>
                <c:pt idx="4">
                  <c:v>Mecatrónica Automatización</c:v>
                </c:pt>
                <c:pt idx="5">
                  <c:v>Mecatrónica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 Desarrollo de Software Multiplataforma</c:v>
                </c:pt>
              </c:strCache>
            </c:strRef>
          </c:cat>
          <c:val>
            <c:numRef>
              <c:f>'Cumplim de prog tsu'!$D$4:$D$16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98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2F-4A78-BFF4-8177B282C324}"/>
            </c:ext>
          </c:extLst>
        </c:ser>
        <c:ser>
          <c:idx val="2"/>
          <c:order val="2"/>
          <c:tx>
            <c:strRef>
              <c:f>'Cumplim de prog tsu'!$E$3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tsu'!$B$4:$B$16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</c:v>
                </c:pt>
                <c:pt idx="4">
                  <c:v>Mecatrónica Automatización</c:v>
                </c:pt>
                <c:pt idx="5">
                  <c:v>Mecatrónica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 Desarrollo de Software Multiplataforma</c:v>
                </c:pt>
              </c:strCache>
            </c:strRef>
          </c:cat>
          <c:val>
            <c:numRef>
              <c:f>'Cumplim de prog tsu'!$E$4:$E$16</c:f>
              <c:numCache>
                <c:formatCode>General</c:formatCode>
                <c:ptCount val="13"/>
                <c:pt idx="0">
                  <c:v>89</c:v>
                </c:pt>
                <c:pt idx="1">
                  <c:v>100</c:v>
                </c:pt>
                <c:pt idx="4">
                  <c:v>97</c:v>
                </c:pt>
                <c:pt idx="5">
                  <c:v>100</c:v>
                </c:pt>
                <c:pt idx="6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2F-4A78-BFF4-8177B282C324}"/>
            </c:ext>
          </c:extLst>
        </c:ser>
        <c:ser>
          <c:idx val="3"/>
          <c:order val="3"/>
          <c:tx>
            <c:strRef>
              <c:f>'Cumplim de prog tsu'!$F$3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tsu'!$B$4:$B$16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</c:v>
                </c:pt>
                <c:pt idx="4">
                  <c:v>Mecatrónica Automatización</c:v>
                </c:pt>
                <c:pt idx="5">
                  <c:v>Mecatrónica Instalaciones Elec. Eficientes</c:v>
                </c:pt>
                <c:pt idx="6">
                  <c:v>Energías Renovables</c:v>
                </c:pt>
                <c:pt idx="7">
                  <c:v>Turismo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 Desarrollo de Software Multiplataforma</c:v>
                </c:pt>
              </c:strCache>
            </c:strRef>
          </c:cat>
          <c:val>
            <c:numRef>
              <c:f>'Cumplim de prog tsu'!$F$4:$F$16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96</c:v>
                </c:pt>
                <c:pt idx="8">
                  <c:v>94</c:v>
                </c:pt>
                <c:pt idx="9">
                  <c:v>100</c:v>
                </c:pt>
                <c:pt idx="10">
                  <c:v>100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2F-4A78-BFF4-8177B282C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57568672"/>
        <c:axId val="-1857568128"/>
      </c:barChart>
      <c:catAx>
        <c:axId val="-185756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8128"/>
        <c:crosses val="autoZero"/>
        <c:auto val="1"/>
        <c:lblAlgn val="ctr"/>
        <c:lblOffset val="100"/>
        <c:noMultiLvlLbl val="0"/>
      </c:catAx>
      <c:valAx>
        <c:axId val="-18575681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'Cumplim de prog Ing'!$C$2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C8-42CA-BD1B-B8C8FB45A280}"/>
            </c:ext>
          </c:extLst>
        </c:ser>
        <c:ser>
          <c:idx val="1"/>
          <c:order val="1"/>
          <c:tx>
            <c:strRef>
              <c:f>'Cumplim de prog Ing'!$D$2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C8-42CA-BD1B-B8C8FB45A280}"/>
            </c:ext>
          </c:extLst>
        </c:ser>
        <c:ser>
          <c:idx val="2"/>
          <c:order val="2"/>
          <c:tx>
            <c:strRef>
              <c:f>'Cumplim de prog Ing'!$E$2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C8-42CA-BD1B-B8C8FB45A280}"/>
            </c:ext>
          </c:extLst>
        </c:ser>
        <c:ser>
          <c:idx val="3"/>
          <c:order val="3"/>
          <c:tx>
            <c:strRef>
              <c:f>'Cumplim de prog Ing'!$F$2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 de prog Ing'!$B$3:$B$10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'Cumplim de prog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96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C8-42CA-BD1B-B8C8FB45A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57562688"/>
        <c:axId val="-1857572480"/>
      </c:barChart>
      <c:catAx>
        <c:axId val="-185756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72480"/>
        <c:crosses val="autoZero"/>
        <c:auto val="1"/>
        <c:lblAlgn val="ctr"/>
        <c:lblOffset val="100"/>
        <c:noMultiLvlLbl val="0"/>
      </c:catAx>
      <c:valAx>
        <c:axId val="-18575724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terminac esta tsu'!$B$2</c:f>
              <c:strCache>
                <c:ptCount val="1"/>
                <c:pt idx="0">
                  <c:v>May – Ago 2016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tsu'!$B$3:$B$10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1A-4DAE-89A0-02161DF4194A}"/>
            </c:ext>
          </c:extLst>
        </c:ser>
        <c:ser>
          <c:idx val="1"/>
          <c:order val="1"/>
          <c:tx>
            <c:strRef>
              <c:f>'% terminac esta tsu'!$C$2</c:f>
              <c:strCache>
                <c:ptCount val="1"/>
                <c:pt idx="0">
                  <c:v>May – Ago  2017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tsu'!$C$3:$C$10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1A-4DAE-89A0-02161DF4194A}"/>
            </c:ext>
          </c:extLst>
        </c:ser>
        <c:ser>
          <c:idx val="2"/>
          <c:order val="2"/>
          <c:tx>
            <c:strRef>
              <c:f>'% terminac esta tsu'!$D$2</c:f>
              <c:strCache>
                <c:ptCount val="1"/>
                <c:pt idx="0">
                  <c:v>May – Ago 2018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1A-4DAE-89A0-02161DF4194A}"/>
            </c:ext>
          </c:extLst>
        </c:ser>
        <c:ser>
          <c:idx val="3"/>
          <c:order val="3"/>
          <c:tx>
            <c:strRef>
              <c:f>'% terminac esta tsu'!$E$2</c:f>
              <c:strCache>
                <c:ptCount val="1"/>
                <c:pt idx="0">
                  <c:v>May – Ago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terminac esta tsu'!$A$3:$A$10</c:f>
              <c:strCache>
                <c:ptCount val="8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Turismo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terminac esta tsu'!$E$3:$E$10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1A-4DAE-89A0-02161DF41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57562144"/>
        <c:axId val="-1857567584"/>
      </c:barChart>
      <c:catAx>
        <c:axId val="-185756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7584"/>
        <c:crosses val="autoZero"/>
        <c:auto val="1"/>
        <c:lblAlgn val="ctr"/>
        <c:lblOffset val="100"/>
        <c:noMultiLvlLbl val="0"/>
      </c:catAx>
      <c:valAx>
        <c:axId val="-1857567584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97030085930936"/>
          <c:y val="0.95692816397054425"/>
          <c:w val="0.5980199803141083"/>
          <c:h val="3.8552996382081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term est ing'!$D$2</c:f>
              <c:strCache>
                <c:ptCount val="1"/>
                <c:pt idx="0">
                  <c:v>Ene  –Abr 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ing'!$D$3:$D$10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09-41D8-9112-9263910CE117}"/>
            </c:ext>
          </c:extLst>
        </c:ser>
        <c:ser>
          <c:idx val="1"/>
          <c:order val="1"/>
          <c:tx>
            <c:strRef>
              <c:f>'% term est ing'!$E$2</c:f>
              <c:strCache>
                <c:ptCount val="1"/>
                <c:pt idx="0">
                  <c:v>Ene  –Abr 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ing'!$E$3:$E$10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09-41D8-9112-9263910CE117}"/>
            </c:ext>
          </c:extLst>
        </c:ser>
        <c:ser>
          <c:idx val="2"/>
          <c:order val="2"/>
          <c:tx>
            <c:strRef>
              <c:f>'% term est ing'!$F$2</c:f>
              <c:strCache>
                <c:ptCount val="1"/>
                <c:pt idx="0">
                  <c:v>Ene  –Abr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 term est ing'!$C$3:$C$10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'% term est ing'!$F$3:$F$10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09-41D8-9112-9263910CE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57570304"/>
        <c:axId val="-1857573568"/>
      </c:barChart>
      <c:catAx>
        <c:axId val="-185757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73568"/>
        <c:crosses val="autoZero"/>
        <c:auto val="1"/>
        <c:lblAlgn val="ctr"/>
        <c:lblOffset val="100"/>
        <c:noMultiLvlLbl val="0"/>
      </c:catAx>
      <c:valAx>
        <c:axId val="-185757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7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FF-4019-BAF7-E888C00569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FF-4019-BAF7-E888C00569CD}"/>
              </c:ext>
            </c:extLst>
          </c:dPt>
          <c:dPt>
            <c:idx val="3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FF-4019-BAF7-E888C00569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 pesonal aca c d satisfac tsu'!$B$2:$E$2</c:f>
              <c:strCache>
                <c:ptCount val="4"/>
                <c:pt idx="0">
                  <c:v>Sep-Dic 2018</c:v>
                </c:pt>
                <c:pt idx="1">
                  <c:v>Ene-Abr 2019</c:v>
                </c:pt>
                <c:pt idx="2">
                  <c:v>May- Ago 2019</c:v>
                </c:pt>
                <c:pt idx="3">
                  <c:v>Sep-Dic 2019</c:v>
                </c:pt>
              </c:strCache>
            </c:strRef>
          </c:cat>
          <c:val>
            <c:numRef>
              <c:f>'%  pesonal aca c d satisfac tsu'!$B$3:$E$3</c:f>
              <c:numCache>
                <c:formatCode>General</c:formatCode>
                <c:ptCount val="4"/>
                <c:pt idx="0">
                  <c:v>96</c:v>
                </c:pt>
                <c:pt idx="1">
                  <c:v>98.4</c:v>
                </c:pt>
                <c:pt idx="2">
                  <c:v>97.4</c:v>
                </c:pt>
                <c:pt idx="3">
                  <c:v>97.3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FF-4019-BAF7-E888C0056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57566496"/>
        <c:axId val="-1857575200"/>
      </c:barChart>
      <c:catAx>
        <c:axId val="-185756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75200"/>
        <c:crosses val="autoZero"/>
        <c:auto val="1"/>
        <c:lblAlgn val="ctr"/>
        <c:lblOffset val="100"/>
        <c:noMultiLvlLbl val="0"/>
      </c:catAx>
      <c:valAx>
        <c:axId val="-1857575200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65100" prst="coolSlan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89-441D-B998-0FDA4D8D203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89-441D-B998-0FDA4D8D203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89-441D-B998-0FDA4D8D2033}"/>
              </c:ext>
            </c:extLst>
          </c:dPt>
          <c:dPt>
            <c:idx val="3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89-441D-B998-0FDA4D8D20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pers acad c des doc sat ing'!$A$4:$D$4</c:f>
              <c:strCache>
                <c:ptCount val="4"/>
                <c:pt idx="0">
                  <c:v>Sep-Dic 2018</c:v>
                </c:pt>
                <c:pt idx="1">
                  <c:v>Ene-Abr 2019</c:v>
                </c:pt>
                <c:pt idx="2">
                  <c:v>May- Ago 2019</c:v>
                </c:pt>
                <c:pt idx="3">
                  <c:v>Sep-Dic 2019</c:v>
                </c:pt>
              </c:strCache>
            </c:strRef>
          </c:cat>
          <c:val>
            <c:numRef>
              <c:f>'% pers acad c des doc sat ing'!$A$5:$D$5</c:f>
              <c:numCache>
                <c:formatCode>General</c:formatCode>
                <c:ptCount val="4"/>
                <c:pt idx="0">
                  <c:v>100</c:v>
                </c:pt>
                <c:pt idx="1">
                  <c:v>98.5</c:v>
                </c:pt>
                <c:pt idx="2">
                  <c:v>100</c:v>
                </c:pt>
                <c:pt idx="3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89-441D-B998-0FDA4D8D2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57563776"/>
        <c:axId val="-1857571392"/>
      </c:barChart>
      <c:catAx>
        <c:axId val="-185756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71392"/>
        <c:crosses val="autoZero"/>
        <c:auto val="1"/>
        <c:lblAlgn val="ctr"/>
        <c:lblOffset val="100"/>
        <c:noMultiLvlLbl val="0"/>
      </c:catAx>
      <c:valAx>
        <c:axId val="-1857571392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756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BF-439E-94CA-13089E4AFF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BF-439E-94CA-13089E4AFF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BF-439E-94CA-13089E4AFF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per aca c desem en gest ac'!$A$1:$D$1</c:f>
              <c:strCache>
                <c:ptCount val="4"/>
                <c:pt idx="0">
                  <c:v>Sep-Dic 2018</c:v>
                </c:pt>
                <c:pt idx="1">
                  <c:v>Ene-Abr 2019</c:v>
                </c:pt>
                <c:pt idx="2">
                  <c:v>May- Ago 2019</c:v>
                </c:pt>
                <c:pt idx="3">
                  <c:v>Sep-Dic  2019</c:v>
                </c:pt>
              </c:strCache>
            </c:strRef>
          </c:cat>
          <c:val>
            <c:numRef>
              <c:f>'% de per aca c desem en gest ac'!$A$2:$D$2</c:f>
              <c:numCache>
                <c:formatCode>General</c:formatCode>
                <c:ptCount val="4"/>
                <c:pt idx="0">
                  <c:v>97.5</c:v>
                </c:pt>
                <c:pt idx="1">
                  <c:v>98.5</c:v>
                </c:pt>
                <c:pt idx="2">
                  <c:v>100</c:v>
                </c:pt>
                <c:pt idx="3">
                  <c:v>96.7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BF-439E-94CA-13089E4AF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62551024"/>
        <c:axId val="-1862556464"/>
      </c:barChart>
      <c:catAx>
        <c:axId val="-186255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56464"/>
        <c:crosses val="autoZero"/>
        <c:auto val="1"/>
        <c:lblAlgn val="ctr"/>
        <c:lblOffset val="100"/>
        <c:noMultiLvlLbl val="0"/>
      </c:catAx>
      <c:valAx>
        <c:axId val="-1862556464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5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harsh" dir="t"/>
            </a:scene3d>
            <a:sp3d prstMaterial="matte"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harsh" dir="t"/>
              </a:scene3d>
              <a:sp3d prstMaterial="matte"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E6-4FFA-A29D-D2D4D124409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harsh" dir="t"/>
              </a:scene3d>
              <a:sp3d prstMaterial="matte"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E6-4FFA-A29D-D2D4D12440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harsh" dir="t"/>
              </a:scene3d>
              <a:sp3d prstMaterial="matte"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E6-4FFA-A29D-D2D4D12440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'%de pesonal acad c de tutoria'!$A$3:$D$3</c:f>
              <c:strCache>
                <c:ptCount val="4"/>
                <c:pt idx="0">
                  <c:v>Sep-Dic 2018</c:v>
                </c:pt>
                <c:pt idx="1">
                  <c:v>Ene-Ago 2019</c:v>
                </c:pt>
                <c:pt idx="2">
                  <c:v>May- Ago 2019</c:v>
                </c:pt>
                <c:pt idx="3">
                  <c:v>Sep-Dic 2019</c:v>
                </c:pt>
              </c:strCache>
            </c:strRef>
          </c:cat>
          <c:val>
            <c:numRef>
              <c:f>'%de pesonal acad c de tutoria'!$A$4:$D$4</c:f>
              <c:numCache>
                <c:formatCode>General</c:formatCode>
                <c:ptCount val="4"/>
                <c:pt idx="0">
                  <c:v>100</c:v>
                </c:pt>
                <c:pt idx="1">
                  <c:v>96.3</c:v>
                </c:pt>
                <c:pt idx="2">
                  <c:v>100</c:v>
                </c:pt>
                <c:pt idx="3">
                  <c:v>95.9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3E6-4FFA-A29D-D2D4D1244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62562448"/>
        <c:axId val="-1862555376"/>
      </c:barChart>
      <c:catAx>
        <c:axId val="-186256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55376"/>
        <c:crosses val="autoZero"/>
        <c:auto val="1"/>
        <c:lblAlgn val="ctr"/>
        <c:lblOffset val="100"/>
        <c:noMultiLvlLbl val="0"/>
      </c:catAx>
      <c:valAx>
        <c:axId val="-1862555376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6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morning" dir="t"/>
            </a:scene3d>
            <a:sp3d prstMaterial="soft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/>
              <a:scene3d>
                <a:camera prst="orthographicFront"/>
                <a:lightRig rig="morning" dir="t"/>
              </a:scene3d>
              <a:sp3d prstMaterial="soft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BD-45C7-9789-8C9B59CD00B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  <a:scene3d>
                <a:camera prst="orthographicFront"/>
                <a:lightRig rig="morning" dir="t"/>
              </a:scene3d>
              <a:sp3d prstMaterial="soft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BD-45C7-9789-8C9B59CD00B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morning" dir="t"/>
              </a:scene3d>
              <a:sp3d prstMaterial="soft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BD-45C7-9789-8C9B59CD00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morning" dir="t"/>
              </a:scene3d>
              <a:sp3d prstMaterial="soft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BD-45C7-9789-8C9B59CD00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pers acad desemp tutoria ing'!$A$4:$D$4</c:f>
              <c:strCache>
                <c:ptCount val="4"/>
                <c:pt idx="0">
                  <c:v>Sep-Dic 2018</c:v>
                </c:pt>
                <c:pt idx="1">
                  <c:v>Ene-Abr 2019</c:v>
                </c:pt>
                <c:pt idx="2">
                  <c:v>May- Ago 2019</c:v>
                </c:pt>
                <c:pt idx="3">
                  <c:v>Sep-Dic 2019</c:v>
                </c:pt>
              </c:strCache>
            </c:strRef>
          </c:cat>
          <c:val>
            <c:numRef>
              <c:f>'% pers acad desemp tutoria ing'!$A$5:$D$5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BD-45C7-9789-8C9B59CD0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62551568"/>
        <c:axId val="-1862565712"/>
      </c:barChart>
      <c:catAx>
        <c:axId val="-186255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65712"/>
        <c:crosses val="autoZero"/>
        <c:auto val="1"/>
        <c:lblAlgn val="ctr"/>
        <c:lblOffset val="100"/>
        <c:noMultiLvlLbl val="0"/>
      </c:catAx>
      <c:valAx>
        <c:axId val="-1862565712"/>
        <c:scaling>
          <c:orientation val="minMax"/>
          <c:max val="10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flood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flood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BD-4DED-B3AF-B1EA7C260E5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flood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BD-4DED-B3AF-B1EA7C260E5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flood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BD-4DED-B3AF-B1EA7C260E5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flood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BD-4DED-B3AF-B1EA7C260E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Dir PE con dese satisf'!$A$3:$D$3</c:f>
              <c:strCache>
                <c:ptCount val="4"/>
                <c:pt idx="0">
                  <c:v>Sep-Dic 2018</c:v>
                </c:pt>
                <c:pt idx="1">
                  <c:v>Ene-Abr 2019</c:v>
                </c:pt>
                <c:pt idx="2">
                  <c:v>May- Ago 2019</c:v>
                </c:pt>
                <c:pt idx="3">
                  <c:v>Sep-Dic 2019</c:v>
                </c:pt>
              </c:strCache>
            </c:strRef>
          </c:cat>
          <c:val>
            <c:numRef>
              <c:f>'% Dir PE con dese satisf'!$A$4:$D$4</c:f>
              <c:numCache>
                <c:formatCode>General</c:formatCode>
                <c:ptCount val="4"/>
                <c:pt idx="0">
                  <c:v>91</c:v>
                </c:pt>
                <c:pt idx="1">
                  <c:v>91</c:v>
                </c:pt>
                <c:pt idx="2">
                  <c:v>77.7</c:v>
                </c:pt>
                <c:pt idx="3">
                  <c:v>71.400000000000006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BD-4DED-B3AF-B1EA7C260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62559728"/>
        <c:axId val="-1862560272"/>
      </c:barChart>
      <c:catAx>
        <c:axId val="-186255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60272"/>
        <c:crosses val="autoZero"/>
        <c:auto val="1"/>
        <c:lblAlgn val="ctr"/>
        <c:lblOffset val="100"/>
        <c:noMultiLvlLbl val="0"/>
      </c:catAx>
      <c:valAx>
        <c:axId val="-1862560272"/>
        <c:scaling>
          <c:orientation val="minMax"/>
          <c:max val="95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5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05524980315366"/>
          <c:y val="6.4935697143156945E-2"/>
          <c:w val="0.51492451522504223"/>
          <c:h val="0.82630194803966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'Matricula TSU'!$B$2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TSU'!$A$3:$A$15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Área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'Matricula TSU'!$B$3:$B$15</c:f>
              <c:numCache>
                <c:formatCode>General</c:formatCode>
                <c:ptCount val="13"/>
                <c:pt idx="0">
                  <c:v>116</c:v>
                </c:pt>
                <c:pt idx="1">
                  <c:v>167</c:v>
                </c:pt>
                <c:pt idx="2">
                  <c:v>283</c:v>
                </c:pt>
                <c:pt idx="4">
                  <c:v>228</c:v>
                </c:pt>
                <c:pt idx="7">
                  <c:v>139</c:v>
                </c:pt>
                <c:pt idx="10">
                  <c:v>247</c:v>
                </c:pt>
                <c:pt idx="11">
                  <c:v>182</c:v>
                </c:pt>
                <c:pt idx="12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5C-4E07-BF6C-3CFDF80C2F6A}"/>
            </c:ext>
          </c:extLst>
        </c:ser>
        <c:ser>
          <c:idx val="1"/>
          <c:order val="1"/>
          <c:tx>
            <c:strRef>
              <c:f>'Matricula TSU'!$C$2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w="24130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TSU'!$A$3:$A$15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Área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'Matricula TSU'!$C$3:$C$15</c:f>
              <c:numCache>
                <c:formatCode>General</c:formatCode>
                <c:ptCount val="13"/>
                <c:pt idx="0">
                  <c:v>90</c:v>
                </c:pt>
                <c:pt idx="1">
                  <c:v>155</c:v>
                </c:pt>
                <c:pt idx="2">
                  <c:v>221</c:v>
                </c:pt>
                <c:pt idx="5">
                  <c:v>191</c:v>
                </c:pt>
                <c:pt idx="6">
                  <c:v>48</c:v>
                </c:pt>
                <c:pt idx="7">
                  <c:v>121</c:v>
                </c:pt>
                <c:pt idx="8">
                  <c:v>48</c:v>
                </c:pt>
                <c:pt idx="9">
                  <c:v>90</c:v>
                </c:pt>
                <c:pt idx="10">
                  <c:v>217</c:v>
                </c:pt>
                <c:pt idx="11">
                  <c:v>73</c:v>
                </c:pt>
                <c:pt idx="1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5C-4E07-BF6C-3CFDF80C2F6A}"/>
            </c:ext>
          </c:extLst>
        </c:ser>
        <c:ser>
          <c:idx val="2"/>
          <c:order val="2"/>
          <c:tx>
            <c:strRef>
              <c:f>'Matricula TSU'!$D$2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TSU'!$A$3:$A$15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Área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'Matricula TSU'!$D$3:$D$15</c:f>
              <c:numCache>
                <c:formatCode>General</c:formatCode>
                <c:ptCount val="13"/>
                <c:pt idx="0">
                  <c:v>78</c:v>
                </c:pt>
                <c:pt idx="1">
                  <c:v>149</c:v>
                </c:pt>
                <c:pt idx="3">
                  <c:v>188</c:v>
                </c:pt>
                <c:pt idx="5">
                  <c:v>157</c:v>
                </c:pt>
                <c:pt idx="6">
                  <c:v>47</c:v>
                </c:pt>
                <c:pt idx="7">
                  <c:v>118</c:v>
                </c:pt>
                <c:pt idx="8">
                  <c:v>45</c:v>
                </c:pt>
                <c:pt idx="9">
                  <c:v>87</c:v>
                </c:pt>
                <c:pt idx="10">
                  <c:v>195</c:v>
                </c:pt>
                <c:pt idx="1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5C-4E07-BF6C-3CFDF80C2F6A}"/>
            </c:ext>
          </c:extLst>
        </c:ser>
        <c:ser>
          <c:idx val="3"/>
          <c:order val="3"/>
          <c:tx>
            <c:strRef>
              <c:f>'Matricula TSU'!$E$2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TSU'!$A$3:$A$15</c:f>
              <c:strCache>
                <c:ptCount val="13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Área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 A. Desarrollo de Productos Alternativos</c:v>
                </c:pt>
                <c:pt idx="9">
                  <c:v>Turismo A. Hotelería</c:v>
                </c:pt>
                <c:pt idx="10">
                  <c:v>Gastronomía</c:v>
                </c:pt>
                <c:pt idx="11">
                  <c:v>Tecnologías de la Información y Comunicación</c:v>
                </c:pt>
                <c:pt idx="12">
                  <c:v>Tecnologías de la Información A. Desarrollo de Software Multiplataforma</c:v>
                </c:pt>
              </c:strCache>
            </c:strRef>
          </c:cat>
          <c:val>
            <c:numRef>
              <c:f>'Matricula TSU'!$E$3:$E$15</c:f>
              <c:numCache>
                <c:formatCode>General</c:formatCode>
                <c:ptCount val="13"/>
                <c:pt idx="0">
                  <c:v>77</c:v>
                </c:pt>
                <c:pt idx="1">
                  <c:v>136</c:v>
                </c:pt>
                <c:pt idx="3">
                  <c:v>211</c:v>
                </c:pt>
                <c:pt idx="5">
                  <c:v>181</c:v>
                </c:pt>
                <c:pt idx="6">
                  <c:v>66</c:v>
                </c:pt>
                <c:pt idx="7">
                  <c:v>123</c:v>
                </c:pt>
                <c:pt idx="8">
                  <c:v>74</c:v>
                </c:pt>
                <c:pt idx="9">
                  <c:v>90</c:v>
                </c:pt>
                <c:pt idx="10">
                  <c:v>204</c:v>
                </c:pt>
                <c:pt idx="12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5C-4E07-BF6C-3CFDF80C2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-1860950304"/>
        <c:axId val="-1860947584"/>
      </c:barChart>
      <c:catAx>
        <c:axId val="-186095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47584"/>
        <c:crosses val="autoZero"/>
        <c:auto val="1"/>
        <c:lblAlgn val="ctr"/>
        <c:lblOffset val="100"/>
        <c:noMultiLvlLbl val="0"/>
      </c:catAx>
      <c:valAx>
        <c:axId val="-186094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'Visitas ind'!$D$2</c:f>
              <c:strCache>
                <c:ptCount val="1"/>
                <c:pt idx="0">
                  <c:v>NO. DE  VISITAS REALIZADAS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'Visitas ind'!$B$3:$B$9</c:f>
              <c:strCache>
                <c:ptCount val="7"/>
                <c:pt idx="0">
                  <c:v>TSU e  Ingeniería en TIC.</c:v>
                </c:pt>
                <c:pt idx="1">
                  <c:v>Administración y Evaluación de Proyectos e IDEPS</c:v>
                </c:pt>
                <c:pt idx="2">
                  <c:v>TSU en Mecánica e Ing. en  Metalmecánica</c:v>
                </c:pt>
                <c:pt idx="3">
                  <c:v>Turismo, Gastronomía, Desarrollo Turístico Sustentable</c:v>
                </c:pt>
                <c:pt idx="4">
                  <c:v>TSU en PROCAL, Ing. en  PROBIO, Licencia Profesional en Seguridad e Inocuidad Alimentaria.</c:v>
                </c:pt>
                <c:pt idx="5">
                  <c:v>TSU  e Ingeniería en Mecatrónica, TSU e  Ingeniería en Energías Renovables</c:v>
                </c:pt>
                <c:pt idx="6">
                  <c:v>Total</c:v>
                </c:pt>
              </c:strCache>
            </c:strRef>
          </c:cat>
          <c:val>
            <c:numRef>
              <c:f>'Visitas ind'!$D$3:$D$9</c:f>
              <c:numCache>
                <c:formatCode>General</c:formatCode>
                <c:ptCount val="7"/>
                <c:pt idx="0">
                  <c:v>9</c:v>
                </c:pt>
                <c:pt idx="1">
                  <c:v>17</c:v>
                </c:pt>
                <c:pt idx="2">
                  <c:v>4</c:v>
                </c:pt>
                <c:pt idx="3">
                  <c:v>26</c:v>
                </c:pt>
                <c:pt idx="4">
                  <c:v>4</c:v>
                </c:pt>
                <c:pt idx="5">
                  <c:v>5</c:v>
                </c:pt>
                <c:pt idx="6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FC-496F-81B2-1C054945A2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4"/>
        <c:axId val="-1862557552"/>
        <c:axId val="-1862563536"/>
      </c:barChart>
      <c:catAx>
        <c:axId val="-186255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63536"/>
        <c:crosses val="autoZero"/>
        <c:auto val="1"/>
        <c:lblAlgn val="ctr"/>
        <c:lblOffset val="100"/>
        <c:noMultiLvlLbl val="0"/>
      </c:catAx>
      <c:valAx>
        <c:axId val="-186256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255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'Matricula Ing'!$C$2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Ing'!$B$3:$B$12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Lic.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'Matricula Ing'!$C$3:$C$12</c:f>
              <c:numCache>
                <c:formatCode>General</c:formatCode>
                <c:ptCount val="10"/>
                <c:pt idx="0">
                  <c:v>46</c:v>
                </c:pt>
                <c:pt idx="1">
                  <c:v>90</c:v>
                </c:pt>
                <c:pt idx="2">
                  <c:v>216</c:v>
                </c:pt>
                <c:pt idx="3">
                  <c:v>137</c:v>
                </c:pt>
                <c:pt idx="4">
                  <c:v>43</c:v>
                </c:pt>
                <c:pt idx="5">
                  <c:v>216</c:v>
                </c:pt>
                <c:pt idx="6">
                  <c:v>156</c:v>
                </c:pt>
                <c:pt idx="7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3D-42E1-B818-BA6558E01C1D}"/>
            </c:ext>
          </c:extLst>
        </c:ser>
        <c:ser>
          <c:idx val="1"/>
          <c:order val="1"/>
          <c:tx>
            <c:strRef>
              <c:f>'Matricula Ing'!$D$2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Ing'!$B$3:$B$12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Lic.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'Matricula Ing'!$D$3:$D$12</c:f>
              <c:numCache>
                <c:formatCode>General</c:formatCode>
                <c:ptCount val="10"/>
                <c:pt idx="0">
                  <c:v>42</c:v>
                </c:pt>
                <c:pt idx="1">
                  <c:v>98</c:v>
                </c:pt>
                <c:pt idx="2">
                  <c:v>214</c:v>
                </c:pt>
                <c:pt idx="3">
                  <c:v>121</c:v>
                </c:pt>
                <c:pt idx="4">
                  <c:v>46</c:v>
                </c:pt>
                <c:pt idx="5">
                  <c:v>104</c:v>
                </c:pt>
                <c:pt idx="6">
                  <c:v>153</c:v>
                </c:pt>
                <c:pt idx="7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3D-42E1-B818-BA6558E01C1D}"/>
            </c:ext>
          </c:extLst>
        </c:ser>
        <c:ser>
          <c:idx val="2"/>
          <c:order val="2"/>
          <c:tx>
            <c:strRef>
              <c:f>'Matricula Ing'!$E$2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Ing'!$B$3:$B$12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Lic.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'Matricula Ing'!$E$3:$E$12</c:f>
              <c:numCache>
                <c:formatCode>General</c:formatCode>
                <c:ptCount val="10"/>
                <c:pt idx="0">
                  <c:v>68</c:v>
                </c:pt>
                <c:pt idx="1">
                  <c:v>71</c:v>
                </c:pt>
                <c:pt idx="2">
                  <c:v>93</c:v>
                </c:pt>
                <c:pt idx="3">
                  <c:v>159</c:v>
                </c:pt>
                <c:pt idx="4">
                  <c:v>25</c:v>
                </c:pt>
                <c:pt idx="5">
                  <c:v>40</c:v>
                </c:pt>
                <c:pt idx="6">
                  <c:v>96</c:v>
                </c:pt>
                <c:pt idx="7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3D-42E1-B818-BA6558E01C1D}"/>
            </c:ext>
          </c:extLst>
        </c:ser>
        <c:ser>
          <c:idx val="3"/>
          <c:order val="3"/>
          <c:tx>
            <c:strRef>
              <c:f>'Matricula Ing'!$F$2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'Matricula Ing'!$B$3:$B$12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Lic.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'Matricula Ing'!$F$3:$F$12</c:f>
              <c:numCache>
                <c:formatCode>General</c:formatCode>
                <c:ptCount val="10"/>
                <c:pt idx="0">
                  <c:v>56</c:v>
                </c:pt>
                <c:pt idx="1">
                  <c:v>123</c:v>
                </c:pt>
                <c:pt idx="2">
                  <c:v>94</c:v>
                </c:pt>
                <c:pt idx="3">
                  <c:v>159</c:v>
                </c:pt>
                <c:pt idx="4">
                  <c:v>75</c:v>
                </c:pt>
                <c:pt idx="5">
                  <c:v>39</c:v>
                </c:pt>
                <c:pt idx="6">
                  <c:v>167</c:v>
                </c:pt>
                <c:pt idx="7">
                  <c:v>139</c:v>
                </c:pt>
                <c:pt idx="8">
                  <c:v>59</c:v>
                </c:pt>
                <c:pt idx="9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3D-42E1-B818-BA6558E01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860950848"/>
        <c:axId val="-1860947040"/>
      </c:barChart>
      <c:catAx>
        <c:axId val="-186095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47040"/>
        <c:crosses val="autoZero"/>
        <c:auto val="1"/>
        <c:lblAlgn val="ctr"/>
        <c:lblOffset val="100"/>
        <c:noMultiLvlLbl val="0"/>
      </c:catAx>
      <c:valAx>
        <c:axId val="-18609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de alum acreditados tsu'!$B$3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 acreditados tsu'!$A$4:$A$15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Adminstración área (Formulación y Evaluación de Proyectos)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 A. Desarrollo de Productos Alternativos</c:v>
                </c:pt>
                <c:pt idx="8">
                  <c:v>Turismo A. Hotelería</c:v>
                </c:pt>
                <c:pt idx="9">
                  <c:v>Gastronomía</c:v>
                </c:pt>
                <c:pt idx="10">
                  <c:v>Tecnologías de la Información y Comunicación</c:v>
                </c:pt>
                <c:pt idx="11">
                  <c:v>Tecnologías de la Información A. Desarrollo de Software Multiplataforma</c:v>
                </c:pt>
              </c:strCache>
            </c:strRef>
          </c:cat>
          <c:val>
            <c:numRef>
              <c:f>'% de alum acreditados tsu'!$B$4:$B$15</c:f>
              <c:numCache>
                <c:formatCode>General</c:formatCode>
                <c:ptCount val="12"/>
                <c:pt idx="0">
                  <c:v>91.21</c:v>
                </c:pt>
                <c:pt idx="1">
                  <c:v>94.81</c:v>
                </c:pt>
                <c:pt idx="2">
                  <c:v>88.05</c:v>
                </c:pt>
                <c:pt idx="4">
                  <c:v>99.37</c:v>
                </c:pt>
                <c:pt idx="5">
                  <c:v>95.74</c:v>
                </c:pt>
                <c:pt idx="6">
                  <c:v>96.83</c:v>
                </c:pt>
                <c:pt idx="7">
                  <c:v>90.38</c:v>
                </c:pt>
                <c:pt idx="8">
                  <c:v>98.94</c:v>
                </c:pt>
                <c:pt idx="9">
                  <c:v>98.65</c:v>
                </c:pt>
                <c:pt idx="10">
                  <c:v>100</c:v>
                </c:pt>
                <c:pt idx="11">
                  <c:v>90.38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7D-4A37-9D90-CDCD6A861FF8}"/>
            </c:ext>
          </c:extLst>
        </c:ser>
        <c:ser>
          <c:idx val="1"/>
          <c:order val="1"/>
          <c:tx>
            <c:strRef>
              <c:f>'% de alum acreditados tsu'!$C$3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 acreditados tsu'!$A$4:$A$15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Adminstración área (Formulación y Evaluación de Proyectos)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 A. Desarrollo de Productos Alternativos</c:v>
                </c:pt>
                <c:pt idx="8">
                  <c:v>Turismo A. Hotelería</c:v>
                </c:pt>
                <c:pt idx="9">
                  <c:v>Gastronomía</c:v>
                </c:pt>
                <c:pt idx="10">
                  <c:v>Tecnologías de la Información y Comunicación</c:v>
                </c:pt>
                <c:pt idx="11">
                  <c:v>Tecnologías de la Información A. Desarrollo de Software Multiplataforma</c:v>
                </c:pt>
              </c:strCache>
            </c:strRef>
          </c:cat>
          <c:val>
            <c:numRef>
              <c:f>'% de alum acreditados tsu'!$C$4:$C$15</c:f>
              <c:numCache>
                <c:formatCode>General</c:formatCode>
                <c:ptCount val="12"/>
                <c:pt idx="0">
                  <c:v>89.53</c:v>
                </c:pt>
                <c:pt idx="1">
                  <c:v>92.05</c:v>
                </c:pt>
                <c:pt idx="2">
                  <c:v>95.43</c:v>
                </c:pt>
                <c:pt idx="4">
                  <c:v>97.44</c:v>
                </c:pt>
                <c:pt idx="5">
                  <c:v>100</c:v>
                </c:pt>
                <c:pt idx="6">
                  <c:v>97.46</c:v>
                </c:pt>
                <c:pt idx="7">
                  <c:v>97.83</c:v>
                </c:pt>
                <c:pt idx="8">
                  <c:v>100</c:v>
                </c:pt>
                <c:pt idx="9">
                  <c:v>96.97</c:v>
                </c:pt>
                <c:pt idx="10">
                  <c:v>98.63</c:v>
                </c:pt>
                <c:pt idx="11">
                  <c:v>95.65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D-4A37-9D90-CDCD6A861FF8}"/>
            </c:ext>
          </c:extLst>
        </c:ser>
        <c:ser>
          <c:idx val="2"/>
          <c:order val="2"/>
          <c:tx>
            <c:strRef>
              <c:f>'% de alum acreditados tsu'!$D$3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dLbl>
              <c:idx val="8"/>
              <c:layout>
                <c:manualLayout>
                  <c:x val="-1.904739706265453E-16"/>
                  <c:y val="6.5323875259173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B7D-4A37-9D90-CDCD6A861F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 acreditados tsu'!$A$4:$A$15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Adminstración área (Formulación y Evaluación de Proyectos)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 A. Desarrollo de Productos Alternativos</c:v>
                </c:pt>
                <c:pt idx="8">
                  <c:v>Turismo A. Hotelería</c:v>
                </c:pt>
                <c:pt idx="9">
                  <c:v>Gastronomía</c:v>
                </c:pt>
                <c:pt idx="10">
                  <c:v>Tecnologías de la Información y Comunicación</c:v>
                </c:pt>
                <c:pt idx="11">
                  <c:v>Tecnologías de la Información A. Desarrollo de Software Multiplataforma</c:v>
                </c:pt>
              </c:strCache>
            </c:strRef>
          </c:cat>
          <c:val>
            <c:numRef>
              <c:f>'% de alum acreditados tsu'!$D$4:$D$15</c:f>
              <c:numCache>
                <c:formatCode>General</c:formatCode>
                <c:ptCount val="12"/>
                <c:pt idx="0">
                  <c:v>97.1</c:v>
                </c:pt>
                <c:pt idx="1">
                  <c:v>89.06</c:v>
                </c:pt>
                <c:pt idx="3">
                  <c:v>98.37</c:v>
                </c:pt>
                <c:pt idx="4">
                  <c:v>96.75</c:v>
                </c:pt>
                <c:pt idx="5">
                  <c:v>100</c:v>
                </c:pt>
                <c:pt idx="6">
                  <c:v>96.52</c:v>
                </c:pt>
                <c:pt idx="7">
                  <c:v>97.69</c:v>
                </c:pt>
                <c:pt idx="8">
                  <c:v>100</c:v>
                </c:pt>
                <c:pt idx="9">
                  <c:v>93.68</c:v>
                </c:pt>
                <c:pt idx="11">
                  <c:v>96.83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7D-4A37-9D90-CDCD6A861FF8}"/>
            </c:ext>
          </c:extLst>
        </c:ser>
        <c:ser>
          <c:idx val="3"/>
          <c:order val="3"/>
          <c:tx>
            <c:strRef>
              <c:f>'% de alum acreditados tsu'!$E$3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invertIfNegative val="0"/>
          <c:dLbls>
            <c:dLbl>
              <c:idx val="8"/>
              <c:layout>
                <c:manualLayout>
                  <c:x val="-1.904739706265453E-16"/>
                  <c:y val="-6.5323875259173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B7D-4A37-9D90-CDCD6A861F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 acreditados tsu'!$A$4:$A$15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Adminstración área (Formulación y Evaluación de Proyectos)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 A. Desarrollo de Productos Alternativos</c:v>
                </c:pt>
                <c:pt idx="8">
                  <c:v>Turismo A. Hotelería</c:v>
                </c:pt>
                <c:pt idx="9">
                  <c:v>Gastronomía</c:v>
                </c:pt>
                <c:pt idx="10">
                  <c:v>Tecnologías de la Información y Comunicación</c:v>
                </c:pt>
                <c:pt idx="11">
                  <c:v>Tecnologías de la Información A. Desarrollo de Software Multiplataforma</c:v>
                </c:pt>
              </c:strCache>
            </c:strRef>
          </c:cat>
          <c:val>
            <c:numRef>
              <c:f>'% de alum acreditados tsu'!$E$4:$E$15</c:f>
              <c:numCache>
                <c:formatCode>General</c:formatCode>
                <c:ptCount val="12"/>
                <c:pt idx="0">
                  <c:v>92.19</c:v>
                </c:pt>
                <c:pt idx="1">
                  <c:v>97.54</c:v>
                </c:pt>
                <c:pt idx="3">
                  <c:v>94.35</c:v>
                </c:pt>
                <c:pt idx="4">
                  <c:v>96.39</c:v>
                </c:pt>
                <c:pt idx="5">
                  <c:v>100</c:v>
                </c:pt>
                <c:pt idx="6">
                  <c:v>98.18</c:v>
                </c:pt>
                <c:pt idx="7">
                  <c:v>95.52</c:v>
                </c:pt>
                <c:pt idx="8">
                  <c:v>96.43</c:v>
                </c:pt>
                <c:pt idx="9">
                  <c:v>98.94</c:v>
                </c:pt>
                <c:pt idx="11">
                  <c:v>94.12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7D-4A37-9D90-CDCD6A86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860944320"/>
        <c:axId val="-1860949216"/>
      </c:barChart>
      <c:catAx>
        <c:axId val="-186094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49216"/>
        <c:crosses val="autoZero"/>
        <c:auto val="1"/>
        <c:lblAlgn val="ctr"/>
        <c:lblOffset val="100"/>
        <c:noMultiLvlLbl val="0"/>
      </c:catAx>
      <c:valAx>
        <c:axId val="-186094921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638291477830913"/>
          <c:y val="0.96325506298610353"/>
          <c:w val="0.37970166891280616"/>
          <c:h val="3.67449370138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'% de alumn acreditados ing-lic'!$C$3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98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alumn acreditados ing-lic'!$B$4:$B$13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'% de alumn acreditados ing-lic'!$C$4:$C$13</c:f>
              <c:numCache>
                <c:formatCode>General</c:formatCode>
                <c:ptCount val="10"/>
                <c:pt idx="0">
                  <c:v>87.23</c:v>
                </c:pt>
                <c:pt idx="1">
                  <c:v>100</c:v>
                </c:pt>
                <c:pt idx="2">
                  <c:v>99.06</c:v>
                </c:pt>
                <c:pt idx="3">
                  <c:v>88.72</c:v>
                </c:pt>
                <c:pt idx="4">
                  <c:v>100</c:v>
                </c:pt>
                <c:pt idx="5">
                  <c:v>100</c:v>
                </c:pt>
                <c:pt idx="6">
                  <c:v>96.13</c:v>
                </c:pt>
                <c:pt idx="7">
                  <c:v>96.27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D4-448A-9984-1B738E5C5AAC}"/>
            </c:ext>
          </c:extLst>
        </c:ser>
        <c:ser>
          <c:idx val="1"/>
          <c:order val="1"/>
          <c:tx>
            <c:strRef>
              <c:f>'% de alumn acreditados ing-lic'!$D$3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alumn acreditados ing-lic'!$B$4:$B$13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'% de alumn acreditados ing-lic'!$D$4:$D$13</c:f>
              <c:numCache>
                <c:formatCode>General</c:formatCode>
                <c:ptCount val="10"/>
                <c:pt idx="0">
                  <c:v>92.5</c:v>
                </c:pt>
                <c:pt idx="1">
                  <c:v>93.73</c:v>
                </c:pt>
                <c:pt idx="2">
                  <c:v>97.96</c:v>
                </c:pt>
                <c:pt idx="3">
                  <c:v>100</c:v>
                </c:pt>
                <c:pt idx="4">
                  <c:v>97.83</c:v>
                </c:pt>
                <c:pt idx="5">
                  <c:v>99.01</c:v>
                </c:pt>
                <c:pt idx="6">
                  <c:v>97.33</c:v>
                </c:pt>
                <c:pt idx="7">
                  <c:v>99.22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D4-448A-9984-1B738E5C5AAC}"/>
            </c:ext>
          </c:extLst>
        </c:ser>
        <c:ser>
          <c:idx val="2"/>
          <c:order val="2"/>
          <c:tx>
            <c:strRef>
              <c:f>'% de alumn acreditados ing-lic'!$E$3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00FFFF">
                <a:alpha val="89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alumn acreditados ing-lic'!$B$4:$B$13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'% de alumn acreditados ing-lic'!$E$4:$E$13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95.83</c:v>
                </c:pt>
                <c:pt idx="7">
                  <c:v>92.54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D4-448A-9984-1B738E5C5AAC}"/>
            </c:ext>
          </c:extLst>
        </c:ser>
        <c:ser>
          <c:idx val="3"/>
          <c:order val="3"/>
          <c:tx>
            <c:strRef>
              <c:f>'% de alumn acreditados ing-lic'!$F$3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92D050">
                <a:alpha val="93725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de alumn acreditados ing-lic'!$B$4:$B$13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'% de alumn acreditados ing-lic'!$F$4:$F$13</c:f>
              <c:numCache>
                <c:formatCode>General</c:formatCode>
                <c:ptCount val="10"/>
                <c:pt idx="0">
                  <c:v>80.39</c:v>
                </c:pt>
                <c:pt idx="1">
                  <c:v>94.26</c:v>
                </c:pt>
                <c:pt idx="2">
                  <c:v>100</c:v>
                </c:pt>
                <c:pt idx="3">
                  <c:v>95.54</c:v>
                </c:pt>
                <c:pt idx="4">
                  <c:v>85.14</c:v>
                </c:pt>
                <c:pt idx="5">
                  <c:v>100</c:v>
                </c:pt>
                <c:pt idx="6">
                  <c:v>98.79</c:v>
                </c:pt>
                <c:pt idx="7">
                  <c:v>91.49</c:v>
                </c:pt>
                <c:pt idx="8">
                  <c:v>100</c:v>
                </c:pt>
                <c:pt idx="9">
                  <c:v>98.99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D4-448A-9984-1B738E5C5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"/>
        <c:axId val="-1860953568"/>
        <c:axId val="-1860954656"/>
      </c:barChart>
      <c:catAx>
        <c:axId val="-186095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4656"/>
        <c:crosses val="autoZero"/>
        <c:auto val="1"/>
        <c:lblAlgn val="ctr"/>
        <c:lblOffset val="100"/>
        <c:noMultiLvlLbl val="0"/>
      </c:catAx>
      <c:valAx>
        <c:axId val="-186095465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 % regul tsu'!$C$2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regul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 % regul tsu'!$C$3:$C$16</c:f>
              <c:numCache>
                <c:formatCode>General</c:formatCode>
                <c:ptCount val="14"/>
                <c:pt idx="0">
                  <c:v>74.19</c:v>
                </c:pt>
                <c:pt idx="1">
                  <c:v>87.69</c:v>
                </c:pt>
                <c:pt idx="2">
                  <c:v>63.86</c:v>
                </c:pt>
                <c:pt idx="4">
                  <c:v>89.47</c:v>
                </c:pt>
                <c:pt idx="5">
                  <c:v>98.67</c:v>
                </c:pt>
                <c:pt idx="6">
                  <c:v>89.47</c:v>
                </c:pt>
                <c:pt idx="7">
                  <c:v>85.19</c:v>
                </c:pt>
                <c:pt idx="8">
                  <c:v>66.67</c:v>
                </c:pt>
                <c:pt idx="9">
                  <c:v>66.67</c:v>
                </c:pt>
                <c:pt idx="10">
                  <c:v>96.15</c:v>
                </c:pt>
                <c:pt idx="11">
                  <c:v>91.18</c:v>
                </c:pt>
                <c:pt idx="12">
                  <c:v>100</c:v>
                </c:pt>
                <c:pt idx="13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BC-41CF-96DF-E4F644626B82}"/>
            </c:ext>
          </c:extLst>
        </c:ser>
        <c:ser>
          <c:idx val="1"/>
          <c:order val="1"/>
          <c:tx>
            <c:strRef>
              <c:f>' % regul tsu'!$D$2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regul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 % regul tsu'!$D$3:$D$16</c:f>
              <c:numCache>
                <c:formatCode>General</c:formatCode>
                <c:ptCount val="14"/>
                <c:pt idx="0">
                  <c:v>74.290000000000006</c:v>
                </c:pt>
                <c:pt idx="1">
                  <c:v>86.67</c:v>
                </c:pt>
                <c:pt idx="2">
                  <c:v>86.96</c:v>
                </c:pt>
                <c:pt idx="5">
                  <c:v>94.29</c:v>
                </c:pt>
                <c:pt idx="6">
                  <c:v>100</c:v>
                </c:pt>
                <c:pt idx="7">
                  <c:v>84.21</c:v>
                </c:pt>
                <c:pt idx="9">
                  <c:v>88.89</c:v>
                </c:pt>
                <c:pt idx="10">
                  <c:v>100</c:v>
                </c:pt>
                <c:pt idx="11">
                  <c:v>85.71</c:v>
                </c:pt>
                <c:pt idx="13">
                  <c:v>83.33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BC-41CF-96DF-E4F644626B82}"/>
            </c:ext>
          </c:extLst>
        </c:ser>
        <c:ser>
          <c:idx val="2"/>
          <c:order val="2"/>
          <c:tx>
            <c:strRef>
              <c:f>' % regul tsu'!$E$2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regul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 % regul tsu'!$E$3:$E$16</c:f>
              <c:numCache>
                <c:formatCode>General</c:formatCode>
                <c:ptCount val="14"/>
                <c:pt idx="0">
                  <c:v>86.67</c:v>
                </c:pt>
                <c:pt idx="1">
                  <c:v>76.67</c:v>
                </c:pt>
                <c:pt idx="3">
                  <c:v>84.21</c:v>
                </c:pt>
                <c:pt idx="5">
                  <c:v>89.36</c:v>
                </c:pt>
                <c:pt idx="6">
                  <c:v>100</c:v>
                </c:pt>
                <c:pt idx="7">
                  <c:v>78.95</c:v>
                </c:pt>
                <c:pt idx="9">
                  <c:v>91.67</c:v>
                </c:pt>
                <c:pt idx="10">
                  <c:v>100</c:v>
                </c:pt>
                <c:pt idx="11">
                  <c:v>77.78</c:v>
                </c:pt>
                <c:pt idx="13">
                  <c:v>94.29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BC-41CF-96DF-E4F644626B82}"/>
            </c:ext>
          </c:extLst>
        </c:ser>
        <c:ser>
          <c:idx val="3"/>
          <c:order val="3"/>
          <c:tx>
            <c:strRef>
              <c:f>' % regul tsu'!$F$2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% regul tsu'!$B$3:$B$16</c:f>
              <c:strCache>
                <c:ptCount val="14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</c:v>
                </c:pt>
                <c:pt idx="5">
                  <c:v>Mecatrónica A. Automatización</c:v>
                </c:pt>
                <c:pt idx="6">
                  <c:v>Mecatrónica A. Instalaciones Elec. Eficientes</c:v>
                </c:pt>
                <c:pt idx="7">
                  <c:v>Energías Renovables</c:v>
                </c:pt>
                <c:pt idx="8">
                  <c:v>Turismo</c:v>
                </c:pt>
                <c:pt idx="9">
                  <c:v>Turismo A. Desarrollo de Productos Alternativos</c:v>
                </c:pt>
                <c:pt idx="10">
                  <c:v>Turismo A. Hotelería</c:v>
                </c:pt>
                <c:pt idx="11">
                  <c:v>Gastronomía</c:v>
                </c:pt>
                <c:pt idx="12">
                  <c:v>Tecnologías de la Información y Comunicación</c:v>
                </c:pt>
                <c:pt idx="13">
                  <c:v>Tecnologías de la Información A. Desarrollo de Software Multiplataforma</c:v>
                </c:pt>
              </c:strCache>
            </c:strRef>
          </c:cat>
          <c:val>
            <c:numRef>
              <c:f>' % regul tsu'!$F$3:$F$16</c:f>
              <c:numCache>
                <c:formatCode>General</c:formatCode>
                <c:ptCount val="14"/>
                <c:pt idx="0">
                  <c:v>78.260000000000005</c:v>
                </c:pt>
                <c:pt idx="1">
                  <c:v>94.34</c:v>
                </c:pt>
                <c:pt idx="3">
                  <c:v>88.24</c:v>
                </c:pt>
                <c:pt idx="5">
                  <c:v>91.3</c:v>
                </c:pt>
                <c:pt idx="6">
                  <c:v>100</c:v>
                </c:pt>
                <c:pt idx="7">
                  <c:v>95.83</c:v>
                </c:pt>
                <c:pt idx="9">
                  <c:v>87.5</c:v>
                </c:pt>
                <c:pt idx="10">
                  <c:v>88.46</c:v>
                </c:pt>
                <c:pt idx="11">
                  <c:v>92.86</c:v>
                </c:pt>
                <c:pt idx="13">
                  <c:v>82.22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BC-41CF-96DF-E4F644626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60944864"/>
        <c:axId val="-1860951392"/>
      </c:barChart>
      <c:catAx>
        <c:axId val="-186094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1392"/>
        <c:crosses val="autoZero"/>
        <c:auto val="1"/>
        <c:lblAlgn val="ctr"/>
        <c:lblOffset val="100"/>
        <c:noMultiLvlLbl val="0"/>
      </c:catAx>
      <c:valAx>
        <c:axId val="-1860951392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128054891835981"/>
          <c:y val="0.94471999581303712"/>
          <c:w val="0.45593800102825721"/>
          <c:h val="4.054082428885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6665859075308"/>
          <c:y val="2.4169181734695972E-2"/>
          <c:w val="0.56078982434887947"/>
          <c:h val="0.846731440637592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'% regul ing'!$C$3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999FF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'% regul ing'!$C$4:$C$13</c:f>
              <c:numCache>
                <c:formatCode>General</c:formatCode>
                <c:ptCount val="10"/>
                <c:pt idx="0">
                  <c:v>64.709999999999994</c:v>
                </c:pt>
                <c:pt idx="1">
                  <c:v>100</c:v>
                </c:pt>
                <c:pt idx="2">
                  <c:v>93.1</c:v>
                </c:pt>
                <c:pt idx="3">
                  <c:v>75.41</c:v>
                </c:pt>
                <c:pt idx="4">
                  <c:v>100</c:v>
                </c:pt>
                <c:pt idx="5">
                  <c:v>100</c:v>
                </c:pt>
                <c:pt idx="6">
                  <c:v>85.37</c:v>
                </c:pt>
                <c:pt idx="7">
                  <c:v>72.22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FB-499B-BE75-701C4DA87981}"/>
            </c:ext>
          </c:extLst>
        </c:ser>
        <c:ser>
          <c:idx val="1"/>
          <c:order val="1"/>
          <c:tx>
            <c:strRef>
              <c:f>'% regul ing'!$D$3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'% regul ing'!$D$4:$D$13</c:f>
              <c:numCache>
                <c:formatCode>General</c:formatCode>
                <c:ptCount val="10"/>
                <c:pt idx="0">
                  <c:v>75</c:v>
                </c:pt>
                <c:pt idx="1">
                  <c:v>90.63</c:v>
                </c:pt>
                <c:pt idx="2">
                  <c:v>70.59</c:v>
                </c:pt>
                <c:pt idx="3">
                  <c:v>100</c:v>
                </c:pt>
                <c:pt idx="4">
                  <c:v>88.89</c:v>
                </c:pt>
                <c:pt idx="5">
                  <c:v>66.67</c:v>
                </c:pt>
                <c:pt idx="6">
                  <c:v>91.67</c:v>
                </c:pt>
                <c:pt idx="7">
                  <c:v>93.33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FB-499B-BE75-701C4DA87981}"/>
            </c:ext>
          </c:extLst>
        </c:ser>
        <c:ser>
          <c:idx val="2"/>
          <c:order val="2"/>
          <c:tx>
            <c:strRef>
              <c:f>'% regul ing'!$E$3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'% regul ing'!$E$4:$E$13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0</c:v>
                </c:pt>
                <c:pt idx="6">
                  <c:v>89.74</c:v>
                </c:pt>
                <c:pt idx="7">
                  <c:v>70.59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FB-499B-BE75-701C4DA87981}"/>
            </c:ext>
          </c:extLst>
        </c:ser>
        <c:ser>
          <c:idx val="3"/>
          <c:order val="3"/>
          <c:tx>
            <c:strRef>
              <c:f>'% regul ing'!$F$3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 ing'!$B$4:$B$13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Lic en Gestión y Desarrollo Turístico</c:v>
                </c:pt>
                <c:pt idx="9">
                  <c:v>Lic en Gestión de Negocios y Proyectos</c:v>
                </c:pt>
              </c:strCache>
            </c:strRef>
          </c:cat>
          <c:val>
            <c:numRef>
              <c:f>'% regul ing'!$F$4:$F$13</c:f>
              <c:numCache>
                <c:formatCode>General</c:formatCode>
                <c:ptCount val="10"/>
                <c:pt idx="0">
                  <c:v>56.52</c:v>
                </c:pt>
                <c:pt idx="1">
                  <c:v>100</c:v>
                </c:pt>
                <c:pt idx="2">
                  <c:v>100</c:v>
                </c:pt>
                <c:pt idx="3">
                  <c:v>78.790000000000006</c:v>
                </c:pt>
                <c:pt idx="4">
                  <c:v>76.09</c:v>
                </c:pt>
                <c:pt idx="5">
                  <c:v>100</c:v>
                </c:pt>
                <c:pt idx="6">
                  <c:v>85.71</c:v>
                </c:pt>
                <c:pt idx="7">
                  <c:v>72.09</c:v>
                </c:pt>
                <c:pt idx="8">
                  <c:v>0</c:v>
                </c:pt>
                <c:pt idx="9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FB-499B-BE75-701C4DA87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860958464"/>
        <c:axId val="-1860943776"/>
      </c:barChart>
      <c:catAx>
        <c:axId val="-1860958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43776"/>
        <c:crosses val="autoZero"/>
        <c:auto val="1"/>
        <c:lblAlgn val="ctr"/>
        <c:lblOffset val="100"/>
        <c:noMultiLvlLbl val="0"/>
      </c:catAx>
      <c:valAx>
        <c:axId val="-186094377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6735862562634"/>
          <c:y val="0.94318632284662385"/>
          <c:w val="0.48469930069930067"/>
          <c:h val="4.108113531968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'Aprovech tsu'!$C$2</c:f>
              <c:strCache>
                <c:ptCount val="1"/>
                <c:pt idx="0">
                  <c:v>Sep-Dic 2018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tsu'!$B$3:$B$14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 A. Desarrollo de Productos Alternativos</c:v>
                </c:pt>
                <c:pt idx="8">
                  <c:v>Turismo A. Hotelería</c:v>
                </c:pt>
                <c:pt idx="9">
                  <c:v>Gastronomía</c:v>
                </c:pt>
                <c:pt idx="10">
                  <c:v>Tecnologías de la Información y Comunicación</c:v>
                </c:pt>
                <c:pt idx="11">
                  <c:v>Tecnologías de la Información A. Desarrollo de Software Multiplataforma</c:v>
                </c:pt>
              </c:strCache>
            </c:strRef>
          </c:cat>
          <c:val>
            <c:numRef>
              <c:f>'Aprovech tsu'!$C$3:$C$14</c:f>
              <c:numCache>
                <c:formatCode>General</c:formatCode>
                <c:ptCount val="12"/>
                <c:pt idx="0">
                  <c:v>8.6300000000000008</c:v>
                </c:pt>
                <c:pt idx="1">
                  <c:v>8.69</c:v>
                </c:pt>
                <c:pt idx="2">
                  <c:v>8.93</c:v>
                </c:pt>
                <c:pt idx="4">
                  <c:v>8.9700000000000006</c:v>
                </c:pt>
                <c:pt idx="5">
                  <c:v>8.94</c:v>
                </c:pt>
                <c:pt idx="6">
                  <c:v>8.9499999999999993</c:v>
                </c:pt>
                <c:pt idx="7">
                  <c:v>8.73</c:v>
                </c:pt>
                <c:pt idx="8">
                  <c:v>8.83</c:v>
                </c:pt>
                <c:pt idx="9">
                  <c:v>8.8699999999999992</c:v>
                </c:pt>
                <c:pt idx="10">
                  <c:v>9.0399999999999991</c:v>
                </c:pt>
                <c:pt idx="11">
                  <c:v>8.9600000000000009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98-4323-8010-3619BC1C7DE5}"/>
            </c:ext>
          </c:extLst>
        </c:ser>
        <c:ser>
          <c:idx val="1"/>
          <c:order val="1"/>
          <c:tx>
            <c:strRef>
              <c:f>'Aprovech tsu'!$D$2</c:f>
              <c:strCache>
                <c:ptCount val="1"/>
                <c:pt idx="0">
                  <c:v>Ene-Abr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tsu'!$B$3:$B$14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 A. Desarrollo de Productos Alternativos</c:v>
                </c:pt>
                <c:pt idx="8">
                  <c:v>Turismo A. Hotelería</c:v>
                </c:pt>
                <c:pt idx="9">
                  <c:v>Gastronomía</c:v>
                </c:pt>
                <c:pt idx="10">
                  <c:v>Tecnologías de la Información y Comunicación</c:v>
                </c:pt>
                <c:pt idx="11">
                  <c:v>Tecnologías de la Información A. Desarrollo de Software Multiplataforma</c:v>
                </c:pt>
              </c:strCache>
            </c:strRef>
          </c:cat>
          <c:val>
            <c:numRef>
              <c:f>'Aprovech tsu'!$D$3:$D$14</c:f>
              <c:numCache>
                <c:formatCode>General</c:formatCode>
                <c:ptCount val="12"/>
                <c:pt idx="0">
                  <c:v>8.5</c:v>
                </c:pt>
                <c:pt idx="1">
                  <c:v>8.65</c:v>
                </c:pt>
                <c:pt idx="2">
                  <c:v>9.01</c:v>
                </c:pt>
                <c:pt idx="4">
                  <c:v>8.9700000000000006</c:v>
                </c:pt>
                <c:pt idx="5">
                  <c:v>8.9600000000000009</c:v>
                </c:pt>
                <c:pt idx="6">
                  <c:v>9</c:v>
                </c:pt>
                <c:pt idx="7">
                  <c:v>8.9499999999999993</c:v>
                </c:pt>
                <c:pt idx="8">
                  <c:v>8.98</c:v>
                </c:pt>
                <c:pt idx="9">
                  <c:v>8.8800000000000008</c:v>
                </c:pt>
                <c:pt idx="11">
                  <c:v>8.7100000000000009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98-4323-8010-3619BC1C7DE5}"/>
            </c:ext>
          </c:extLst>
        </c:ser>
        <c:ser>
          <c:idx val="2"/>
          <c:order val="2"/>
          <c:tx>
            <c:strRef>
              <c:f>'Aprovech tsu'!$E$2</c:f>
              <c:strCache>
                <c:ptCount val="1"/>
                <c:pt idx="0">
                  <c:v>May-Ago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tsu'!$B$3:$B$14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 A. Desarrollo de Productos Alternativos</c:v>
                </c:pt>
                <c:pt idx="8">
                  <c:v>Turismo A. Hotelería</c:v>
                </c:pt>
                <c:pt idx="9">
                  <c:v>Gastronomía</c:v>
                </c:pt>
                <c:pt idx="10">
                  <c:v>Tecnologías de la Información y Comunicación</c:v>
                </c:pt>
                <c:pt idx="11">
                  <c:v>Tecnologías de la Información A. Desarrollo de Software Multiplataforma</c:v>
                </c:pt>
              </c:strCache>
            </c:strRef>
          </c:cat>
          <c:val>
            <c:numRef>
              <c:f>'Aprovech tsu'!$E$3:$E$14</c:f>
              <c:numCache>
                <c:formatCode>General</c:formatCode>
                <c:ptCount val="12"/>
                <c:pt idx="0">
                  <c:v>8.86</c:v>
                </c:pt>
                <c:pt idx="1">
                  <c:v>8.5299999999999994</c:v>
                </c:pt>
                <c:pt idx="3">
                  <c:v>9.34</c:v>
                </c:pt>
                <c:pt idx="4">
                  <c:v>8.9700000000000006</c:v>
                </c:pt>
                <c:pt idx="5">
                  <c:v>9.18</c:v>
                </c:pt>
                <c:pt idx="6">
                  <c:v>8.93</c:v>
                </c:pt>
                <c:pt idx="7">
                  <c:v>8.74</c:v>
                </c:pt>
                <c:pt idx="8">
                  <c:v>8.86</c:v>
                </c:pt>
                <c:pt idx="9">
                  <c:v>8.6999999999999993</c:v>
                </c:pt>
                <c:pt idx="11">
                  <c:v>8.67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98-4323-8010-3619BC1C7DE5}"/>
            </c:ext>
          </c:extLst>
        </c:ser>
        <c:ser>
          <c:idx val="3"/>
          <c:order val="3"/>
          <c:tx>
            <c:strRef>
              <c:f>'Aprovech tsu'!$F$2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  <a:bevelB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'Aprovech tsu'!$B$3:$B$14</c:f>
              <c:strCache>
                <c:ptCount val="12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Administración Formulación y evaluación de Proyectos</c:v>
                </c:pt>
                <c:pt idx="4">
                  <c:v>Mecatrónica A. Automatización</c:v>
                </c:pt>
                <c:pt idx="5">
                  <c:v>Mecatrónica A. Instalaciones Elec. Eficientes</c:v>
                </c:pt>
                <c:pt idx="6">
                  <c:v>Energías Renovables</c:v>
                </c:pt>
                <c:pt idx="7">
                  <c:v>Turismo A. Desarrollo de Productos Alternativos</c:v>
                </c:pt>
                <c:pt idx="8">
                  <c:v>Turismo A. Hotelería</c:v>
                </c:pt>
                <c:pt idx="9">
                  <c:v>Gastronomía</c:v>
                </c:pt>
                <c:pt idx="10">
                  <c:v>Tecnologías de la Información y Comunicación</c:v>
                </c:pt>
                <c:pt idx="11">
                  <c:v>Tecnologías de la Información A. Desarrollo de Software Multiplataforma</c:v>
                </c:pt>
              </c:strCache>
            </c:strRef>
          </c:cat>
          <c:val>
            <c:numRef>
              <c:f>'Aprovech tsu'!$F$3:$F$14</c:f>
              <c:numCache>
                <c:formatCode>General</c:formatCode>
                <c:ptCount val="12"/>
                <c:pt idx="0">
                  <c:v>8.6</c:v>
                </c:pt>
                <c:pt idx="1">
                  <c:v>8.69</c:v>
                </c:pt>
                <c:pt idx="3">
                  <c:v>8.93</c:v>
                </c:pt>
                <c:pt idx="4">
                  <c:v>8.6</c:v>
                </c:pt>
                <c:pt idx="5">
                  <c:v>8.86</c:v>
                </c:pt>
                <c:pt idx="6">
                  <c:v>8.8800000000000008</c:v>
                </c:pt>
                <c:pt idx="7">
                  <c:v>8.7100000000000009</c:v>
                </c:pt>
                <c:pt idx="8">
                  <c:v>8.7799999999999994</c:v>
                </c:pt>
                <c:pt idx="9">
                  <c:v>8.89</c:v>
                </c:pt>
                <c:pt idx="11">
                  <c:v>8.93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98-4323-8010-3619BC1C7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860955744"/>
        <c:axId val="-1859796864"/>
      </c:barChart>
      <c:catAx>
        <c:axId val="-186095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59796864"/>
        <c:crosses val="autoZero"/>
        <c:auto val="1"/>
        <c:lblAlgn val="ctr"/>
        <c:lblOffset val="100"/>
        <c:noMultiLvlLbl val="0"/>
      </c:catAx>
      <c:valAx>
        <c:axId val="-1859796864"/>
        <c:scaling>
          <c:orientation val="minMax"/>
          <c:max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-186095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5331F-86AD-4B19-BCA2-8F5526B6BF67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737DD1-C616-4E14-8535-4D594490B17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56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444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57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1420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69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6944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5674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1092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4910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854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6823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699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658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4746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270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4075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5636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742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4752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718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186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57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364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469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15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092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122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436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739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DD1-C616-4E14-8535-4D594490B178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30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92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186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336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1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0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5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60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6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4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6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95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0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1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9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060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492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53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37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8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6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7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282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9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23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85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76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3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11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47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812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0428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81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179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45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35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95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16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81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55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76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A110-3CF6-4161-AFAC-95B3F361DE16}" type="datetimeFigureOut">
              <a:rPr lang="es-MX" smtClean="0"/>
              <a:t>14/02/2020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9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3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3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59590-0EE0-423B-ADB3-EEE6696B7541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14/02/2020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DD035-6888-43C7-B407-C8C8D3FEE928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58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7305" y="2763732"/>
            <a:ext cx="8100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Revisión por la Dirección</a:t>
            </a:r>
            <a:endParaRPr kumimoji="1" lang="es-MX" sz="32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– Abril 2020</a:t>
            </a: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4" y="-27389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23788"/>
            <a:ext cx="1033154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Matrícula,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2297"/>
              </p:ext>
            </p:extLst>
          </p:nvPr>
        </p:nvGraphicFramePr>
        <p:xfrm>
          <a:off x="2613632" y="1487837"/>
          <a:ext cx="7720146" cy="4614975"/>
        </p:xfrm>
        <a:graphic>
          <a:graphicData uri="http://schemas.openxmlformats.org/drawingml/2006/table">
            <a:tbl>
              <a:tblPr/>
              <a:tblGrid>
                <a:gridCol w="3544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42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0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43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En Gestión y Desarrollo Turístico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Gestión de Negocios y Proyectos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Matrícula,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509635"/>
              </p:ext>
            </p:extLst>
          </p:nvPr>
        </p:nvGraphicFramePr>
        <p:xfrm>
          <a:off x="2705621" y="960155"/>
          <a:ext cx="7813391" cy="582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81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TSU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70%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64705"/>
              </p:ext>
            </p:extLst>
          </p:nvPr>
        </p:nvGraphicFramePr>
        <p:xfrm>
          <a:off x="1789428" y="1161633"/>
          <a:ext cx="9229867" cy="4643141"/>
        </p:xfrm>
        <a:graphic>
          <a:graphicData uri="http://schemas.openxmlformats.org/drawingml/2006/table">
            <a:tbl>
              <a:tblPr/>
              <a:tblGrid>
                <a:gridCol w="5053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4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2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45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99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9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91.21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002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94.81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89.06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6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6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Adminstración Formulación y Evaluación de Proyectos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98.37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6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 Automatización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99.37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97.44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60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95.74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002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97.46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96.52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6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002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Hotelería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98.94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002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96.97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2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98.63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19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90.38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96.83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5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TSU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70%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96609"/>
              </p:ext>
            </p:extLst>
          </p:nvPr>
        </p:nvGraphicFramePr>
        <p:xfrm>
          <a:off x="1371600" y="956483"/>
          <a:ext cx="9360356" cy="576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6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72862" y="438316"/>
            <a:ext cx="7186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 acreditados nivel Ing./Lic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Meta:70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222739" y="7559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65677"/>
              </p:ext>
            </p:extLst>
          </p:nvPr>
        </p:nvGraphicFramePr>
        <p:xfrm>
          <a:off x="3110935" y="1337793"/>
          <a:ext cx="7207249" cy="4034575"/>
        </p:xfrm>
        <a:graphic>
          <a:graphicData uri="http://schemas.openxmlformats.org/drawingml/2006/table">
            <a:tbl>
              <a:tblPr/>
              <a:tblGrid>
                <a:gridCol w="316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659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1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60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6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3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3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3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72862" y="438316"/>
            <a:ext cx="7186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 acreditados nivel Ing./Lic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Meta:70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222739" y="7559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676061"/>
              </p:ext>
            </p:extLst>
          </p:nvPr>
        </p:nvGraphicFramePr>
        <p:xfrm>
          <a:off x="1515650" y="984513"/>
          <a:ext cx="9658366" cy="572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5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90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60269"/>
              </p:ext>
            </p:extLst>
          </p:nvPr>
        </p:nvGraphicFramePr>
        <p:xfrm>
          <a:off x="1801850" y="1170493"/>
          <a:ext cx="9062458" cy="5466420"/>
        </p:xfrm>
        <a:graphic>
          <a:graphicData uri="http://schemas.openxmlformats.org/drawingml/2006/table">
            <a:tbl>
              <a:tblPr/>
              <a:tblGrid>
                <a:gridCol w="4968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3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34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48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2018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alimentarios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74.29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1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5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84.21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Automatización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1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84.21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78.95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Hotelería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96.15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07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91.18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85.71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77.78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06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924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94.29</a:t>
                      </a:r>
                    </a:p>
                  </a:txBody>
                  <a:tcPr marL="6583" marR="6583" marT="6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90</a:t>
            </a: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094928"/>
              </p:ext>
            </p:extLst>
          </p:nvPr>
        </p:nvGraphicFramePr>
        <p:xfrm>
          <a:off x="1462128" y="960155"/>
          <a:ext cx="9548249" cy="578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26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54214" y="283047"/>
            <a:ext cx="736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nivel 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5120"/>
              </p:ext>
            </p:extLst>
          </p:nvPr>
        </p:nvGraphicFramePr>
        <p:xfrm>
          <a:off x="1703763" y="1386168"/>
          <a:ext cx="9251899" cy="4905576"/>
        </p:xfrm>
        <a:graphic>
          <a:graphicData uri="http://schemas.openxmlformats.org/drawingml/2006/table">
            <a:tbl>
              <a:tblPr/>
              <a:tblGrid>
                <a:gridCol w="4273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84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8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b"/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69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9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</a:t>
                      </a:r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</a:t>
                      </a:r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6" y="115150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240241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54214" y="115150"/>
            <a:ext cx="736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nivel 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81739"/>
              </p:ext>
            </p:extLst>
          </p:nvPr>
        </p:nvGraphicFramePr>
        <p:xfrm>
          <a:off x="1753644" y="901873"/>
          <a:ext cx="8806336" cy="568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14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379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23788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585343" y="2703835"/>
            <a:ext cx="901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kumimoji="1" lang="es-MX" sz="2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del cumplimiento de las metas de indicadores </a:t>
            </a:r>
            <a:r>
              <a:rPr kumimoji="1" lang="es-MX" sz="24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institucionales de calidad y de </a:t>
            </a:r>
            <a:r>
              <a:rPr kumimoji="1" lang="es-MX" sz="2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durante el cuatrimestre Septiembre – Diciembre 2019.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0" name="Rectángulo 3"/>
          <p:cNvSpPr/>
          <p:nvPr/>
        </p:nvSpPr>
        <p:spPr>
          <a:xfrm>
            <a:off x="1712650" y="375380"/>
            <a:ext cx="9019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TSU</a:t>
            </a: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8.0</a:t>
            </a: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71083"/>
              </p:ext>
            </p:extLst>
          </p:nvPr>
        </p:nvGraphicFramePr>
        <p:xfrm>
          <a:off x="1515650" y="1083266"/>
          <a:ext cx="9216380" cy="4742536"/>
        </p:xfrm>
        <a:graphic>
          <a:graphicData uri="http://schemas.openxmlformats.org/drawingml/2006/table">
            <a:tbl>
              <a:tblPr/>
              <a:tblGrid>
                <a:gridCol w="5105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6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8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153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171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8.69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56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6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 y evaluación de Proyectos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Automatización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56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 Instalaciones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53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Hotelería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8.83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171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35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632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8.71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6603" marR="6603" marT="6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0" name="Rectángulo 3"/>
          <p:cNvSpPr/>
          <p:nvPr/>
        </p:nvSpPr>
        <p:spPr>
          <a:xfrm>
            <a:off x="1796871" y="84373"/>
            <a:ext cx="9019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TSU</a:t>
            </a: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Meta: 8.0</a:t>
            </a: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177240"/>
              </p:ext>
            </p:extLst>
          </p:nvPr>
        </p:nvGraphicFramePr>
        <p:xfrm>
          <a:off x="1712650" y="924337"/>
          <a:ext cx="9535723" cy="583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29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6338" y="438316"/>
            <a:ext cx="8070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Aprovechamiento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 Lic.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Meta:8.0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31216"/>
              </p:ext>
            </p:extLst>
          </p:nvPr>
        </p:nvGraphicFramePr>
        <p:xfrm>
          <a:off x="2621737" y="1578656"/>
          <a:ext cx="7654925" cy="3732380"/>
        </p:xfrm>
        <a:graphic>
          <a:graphicData uri="http://schemas.openxmlformats.org/drawingml/2006/table">
            <a:tbl>
              <a:tblPr/>
              <a:tblGrid>
                <a:gridCol w="343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39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7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4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4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37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4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4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37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4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2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282" y="300457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53436" y="200322"/>
            <a:ext cx="9031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Aprovechamiento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 Lic.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Meta:8.0                         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853758"/>
              </p:ext>
            </p:extLst>
          </p:nvPr>
        </p:nvGraphicFramePr>
        <p:xfrm>
          <a:off x="1778697" y="831055"/>
          <a:ext cx="8755692" cy="587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62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6338" y="438316"/>
            <a:ext cx="8070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TSU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73235"/>
              </p:ext>
            </p:extLst>
          </p:nvPr>
        </p:nvGraphicFramePr>
        <p:xfrm>
          <a:off x="1891092" y="1361646"/>
          <a:ext cx="8925085" cy="4925975"/>
        </p:xfrm>
        <a:graphic>
          <a:graphicData uri="http://schemas.openxmlformats.org/drawingml/2006/table">
            <a:tbl>
              <a:tblPr/>
              <a:tblGrid>
                <a:gridCol w="3283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0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0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0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2015-Ago 2017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2016-Ago 2018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2017-Ago 2019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2018-Ago 2020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0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39.76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33.72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768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63.96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55.36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68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55.65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11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Automatización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49.47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 Instalaciones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50.85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51.52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68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611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52.29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2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52.38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611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Hotelería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57.81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68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43.03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61.78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498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Información y Comunicación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53.91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51.67</a:t>
                      </a: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84" marR="9084" marT="90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8" y="128768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59" y="353785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40285" y="156425"/>
            <a:ext cx="9713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TSU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marL="526839" algn="ctr">
              <a:lnSpc>
                <a:spcPct val="100000"/>
              </a:lnSpc>
              <a:defRPr/>
            </a:pPr>
            <a:endParaRPr lang="es-MX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54492"/>
              </p:ext>
            </p:extLst>
          </p:nvPr>
        </p:nvGraphicFramePr>
        <p:xfrm>
          <a:off x="1703540" y="989124"/>
          <a:ext cx="8580328" cy="537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62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57742" y="216451"/>
            <a:ext cx="1061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68727"/>
              </p:ext>
            </p:extLst>
          </p:nvPr>
        </p:nvGraphicFramePr>
        <p:xfrm>
          <a:off x="2328253" y="1416300"/>
          <a:ext cx="7672386" cy="3570503"/>
        </p:xfrm>
        <a:graphic>
          <a:graphicData uri="http://schemas.openxmlformats.org/drawingml/2006/table">
            <a:tbl>
              <a:tblPr/>
              <a:tblGrid>
                <a:gridCol w="3438525">
                  <a:extLst>
                    <a:ext uri="{9D8B030D-6E8A-4147-A177-3AD203B41FA5}">
                      <a16:colId xmlns:a16="http://schemas.microsoft.com/office/drawing/2014/main" xmlns="" val="2704446415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xmlns="" val="3579971507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xmlns="" val="1034780088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xmlns="" val="808460108"/>
                    </a:ext>
                  </a:extLst>
                </a:gridCol>
              </a:tblGrid>
              <a:tr h="2145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2015-Ago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2016-Ago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2017-Ago 2019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94899"/>
                  </a:ext>
                </a:extLst>
              </a:tr>
              <a:tr h="525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0785338"/>
                  </a:ext>
                </a:extLst>
              </a:tr>
              <a:tr h="257489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266999"/>
                  </a:ext>
                </a:extLst>
              </a:tr>
              <a:tr h="4493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7959498"/>
                  </a:ext>
                </a:extLst>
              </a:tr>
              <a:tr h="214574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364348"/>
                  </a:ext>
                </a:extLst>
              </a:tr>
              <a:tr h="35404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1528554"/>
                  </a:ext>
                </a:extLst>
              </a:tr>
              <a:tr h="525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8695274"/>
                  </a:ext>
                </a:extLst>
              </a:tr>
              <a:tr h="214574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2070419"/>
                  </a:ext>
                </a:extLst>
              </a:tr>
              <a:tr h="348789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613230"/>
                  </a:ext>
                </a:extLst>
              </a:tr>
            </a:tbl>
          </a:graphicData>
        </a:graphic>
      </p:graphicFrame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45" y="315004"/>
            <a:ext cx="1033154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216451"/>
            <a:ext cx="1061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Meta:50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6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45" y="315004"/>
            <a:ext cx="1033154" cy="546196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011069"/>
              </p:ext>
            </p:extLst>
          </p:nvPr>
        </p:nvGraphicFramePr>
        <p:xfrm>
          <a:off x="1891941" y="861201"/>
          <a:ext cx="8730130" cy="52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15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163920"/>
            <a:ext cx="1061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Generacional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2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45" y="352487"/>
            <a:ext cx="1033154" cy="54619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94287"/>
              </p:ext>
            </p:extLst>
          </p:nvPr>
        </p:nvGraphicFramePr>
        <p:xfrm>
          <a:off x="1245271" y="1084113"/>
          <a:ext cx="10191551" cy="3901246"/>
        </p:xfrm>
        <a:graphic>
          <a:graphicData uri="http://schemas.openxmlformats.org/drawingml/2006/table">
            <a:tbl>
              <a:tblPr/>
              <a:tblGrid>
                <a:gridCol w="4182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2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2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21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2014-Ago 2016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2015-Ago 2017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2016-Ago 2018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2017-Ago 2019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8.73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8.66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8.71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8.91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8.92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8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38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9.02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3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99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8.77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2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6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9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57742" y="210968"/>
            <a:ext cx="1061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Generacional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45" y="399535"/>
            <a:ext cx="1033154" cy="546196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932549"/>
              </p:ext>
            </p:extLst>
          </p:nvPr>
        </p:nvGraphicFramePr>
        <p:xfrm>
          <a:off x="2052166" y="857300"/>
          <a:ext cx="8224560" cy="538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9" y="30323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35980"/>
            <a:ext cx="1033154" cy="5461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27848" y="799846"/>
            <a:ext cx="542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A. INDICADORES INSTITUCIONALES DE  CALIDAD </a:t>
            </a:r>
            <a:endParaRPr lang="es-MX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09561" y="2192215"/>
            <a:ext cx="9704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Ingreso</a:t>
            </a:r>
          </a:p>
          <a:p>
            <a:pPr marL="342900" indent="-342900">
              <a:buAutoNum type="arabicPeriod"/>
            </a:pPr>
            <a:r>
              <a:rPr lang="es-MX" dirty="0" smtClean="0"/>
              <a:t>Matrícula</a:t>
            </a:r>
          </a:p>
          <a:p>
            <a:pPr marL="342900" indent="-342900">
              <a:buAutoNum type="arabicPeriod"/>
            </a:pPr>
            <a:r>
              <a:rPr lang="es-MX" dirty="0" smtClean="0"/>
              <a:t>Porcentaje de alumnos acreditados</a:t>
            </a:r>
          </a:p>
          <a:p>
            <a:pPr marL="342900" indent="-342900">
              <a:buAutoNum type="arabicPeriod"/>
            </a:pPr>
            <a:r>
              <a:rPr lang="es-MX" dirty="0" smtClean="0"/>
              <a:t>Porcentaje de regularización </a:t>
            </a:r>
          </a:p>
          <a:p>
            <a:pPr marL="342900" indent="-342900">
              <a:buAutoNum type="arabicPeriod"/>
            </a:pPr>
            <a:r>
              <a:rPr lang="es-MX" dirty="0" smtClean="0"/>
              <a:t>Promedio Cuatrimestral de aprovechamiento general </a:t>
            </a:r>
          </a:p>
          <a:p>
            <a:pPr marL="342900" indent="-342900">
              <a:buFontTx/>
              <a:buAutoNum type="arabicPeriod"/>
            </a:pPr>
            <a:r>
              <a:rPr lang="es-ES" dirty="0"/>
              <a:t>% de Eficiencia Terminal con Cohorte </a:t>
            </a:r>
            <a:r>
              <a:rPr lang="es-ES" dirty="0" smtClean="0"/>
              <a:t>Generacional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r>
              <a:rPr lang="es-ES" dirty="0"/>
              <a:t>Promedio de egreso con cohorte </a:t>
            </a:r>
            <a:r>
              <a:rPr lang="es-ES" dirty="0" smtClean="0"/>
              <a:t>generacional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r>
              <a:rPr lang="es-ES" dirty="0" smtClean="0"/>
              <a:t>% de PTC con reconocimiento al Perfil deseable por PROMEP </a:t>
            </a:r>
            <a:endParaRPr lang="es-ES" sz="1600" dirty="0" smtClean="0"/>
          </a:p>
          <a:p>
            <a:pPr marL="342900" indent="-342900">
              <a:buFontTx/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endParaRPr lang="es-MX" dirty="0" smtClean="0"/>
          </a:p>
          <a:p>
            <a:endParaRPr lang="es-MX" dirty="0" smtClean="0"/>
          </a:p>
          <a:p>
            <a:pPr marL="342900" indent="-342900">
              <a:buAutoNum type="arabicPeriod"/>
            </a:pPr>
            <a:endParaRPr lang="es-MX" dirty="0" smtClean="0"/>
          </a:p>
          <a:p>
            <a:pPr marL="342900" indent="-3429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97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Generacional 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(Ing./Lic.) 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62897"/>
              </p:ext>
            </p:extLst>
          </p:nvPr>
        </p:nvGraphicFramePr>
        <p:xfrm>
          <a:off x="1579177" y="1460651"/>
          <a:ext cx="9561514" cy="3775228"/>
        </p:xfrm>
        <a:graphic>
          <a:graphicData uri="http://schemas.openxmlformats.org/drawingml/2006/table">
            <a:tbl>
              <a:tblPr/>
              <a:tblGrid>
                <a:gridCol w="343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1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2015-Abril 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2016-Abril 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2017-Abril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2018-Abril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4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765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0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9345" y="283047"/>
            <a:ext cx="1061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Cohorte Generacional 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(Ing./Lic.)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5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45" y="283047"/>
            <a:ext cx="1033154" cy="546196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671120"/>
              </p:ext>
            </p:extLst>
          </p:nvPr>
        </p:nvGraphicFramePr>
        <p:xfrm>
          <a:off x="2354893" y="929378"/>
          <a:ext cx="8329808" cy="530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67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399535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 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25407"/>
              </p:ext>
            </p:extLst>
          </p:nvPr>
        </p:nvGraphicFramePr>
        <p:xfrm>
          <a:off x="3195144" y="1564979"/>
          <a:ext cx="6185907" cy="3946472"/>
        </p:xfrm>
        <a:graphic>
          <a:graphicData uri="http://schemas.openxmlformats.org/drawingml/2006/table">
            <a:tbl>
              <a:tblPr/>
              <a:tblGrid>
                <a:gridCol w="3843829">
                  <a:extLst>
                    <a:ext uri="{9D8B030D-6E8A-4147-A177-3AD203B41FA5}">
                      <a16:colId xmlns:a16="http://schemas.microsoft.com/office/drawing/2014/main" xmlns="" val="1109286154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xmlns="" val="3053760196"/>
                    </a:ext>
                  </a:extLst>
                </a:gridCol>
                <a:gridCol w="614131">
                  <a:extLst>
                    <a:ext uri="{9D8B030D-6E8A-4147-A177-3AD203B41FA5}">
                      <a16:colId xmlns:a16="http://schemas.microsoft.com/office/drawing/2014/main" xmlns="" val="3086330792"/>
                    </a:ext>
                  </a:extLst>
                </a:gridCol>
                <a:gridCol w="562953">
                  <a:extLst>
                    <a:ext uri="{9D8B030D-6E8A-4147-A177-3AD203B41FA5}">
                      <a16:colId xmlns:a16="http://schemas.microsoft.com/office/drawing/2014/main" xmlns="" val="528872305"/>
                    </a:ext>
                  </a:extLst>
                </a:gridCol>
                <a:gridCol w="614131">
                  <a:extLst>
                    <a:ext uri="{9D8B030D-6E8A-4147-A177-3AD203B41FA5}">
                      <a16:colId xmlns:a16="http://schemas.microsoft.com/office/drawing/2014/main" xmlns="" val="1070692632"/>
                    </a:ext>
                  </a:extLst>
                </a:gridCol>
              </a:tblGrid>
              <a:tr h="2727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ov-17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ov-18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6975404"/>
                  </a:ext>
                </a:extLst>
              </a:tr>
              <a:tr h="436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1479456"/>
                  </a:ext>
                </a:extLst>
              </a:tr>
              <a:tr h="300078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7125557"/>
                  </a:ext>
                </a:extLst>
              </a:tr>
              <a:tr h="5070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066113"/>
                  </a:ext>
                </a:extLst>
              </a:tr>
              <a:tr h="272799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9790623"/>
                  </a:ext>
                </a:extLst>
              </a:tr>
              <a:tr h="42283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7543196"/>
                  </a:ext>
                </a:extLst>
              </a:tr>
              <a:tr h="55819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626948"/>
                  </a:ext>
                </a:extLst>
              </a:tr>
              <a:tr h="272799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MX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6860777"/>
                  </a:ext>
                </a:extLst>
              </a:tr>
              <a:tr h="44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65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3413" y="216451"/>
            <a:ext cx="1061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 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80451"/>
              </p:ext>
            </p:extLst>
          </p:nvPr>
        </p:nvGraphicFramePr>
        <p:xfrm>
          <a:off x="1666471" y="1172677"/>
          <a:ext cx="9043281" cy="565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26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27848" y="799846"/>
            <a:ext cx="542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. INDICADORES DE PROCESO  </a:t>
            </a:r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42877" y="2294832"/>
            <a:ext cx="611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 Porcentaje </a:t>
            </a:r>
            <a:r>
              <a:rPr lang="es-ES" dirty="0"/>
              <a:t>de </a:t>
            </a:r>
            <a:r>
              <a:rPr lang="es-ES" dirty="0" smtClean="0"/>
              <a:t>PTC </a:t>
            </a:r>
            <a:r>
              <a:rPr lang="es-ES" dirty="0"/>
              <a:t>con adecuada distribución </a:t>
            </a:r>
            <a:r>
              <a:rPr lang="es-ES" dirty="0" smtClean="0"/>
              <a:t>académica</a:t>
            </a:r>
          </a:p>
          <a:p>
            <a:r>
              <a:rPr lang="es-ES" dirty="0" smtClean="0"/>
              <a:t>2. Porcentaje </a:t>
            </a:r>
            <a:r>
              <a:rPr lang="es-ES" dirty="0"/>
              <a:t>de </a:t>
            </a:r>
            <a:r>
              <a:rPr lang="es-ES" dirty="0" smtClean="0"/>
              <a:t>PA </a:t>
            </a:r>
            <a:r>
              <a:rPr lang="es-ES" dirty="0"/>
              <a:t>con 25 </a:t>
            </a:r>
            <a:r>
              <a:rPr lang="es-ES" dirty="0" smtClean="0"/>
              <a:t>horas </a:t>
            </a:r>
            <a:r>
              <a:rPr lang="es-ES" dirty="0"/>
              <a:t>o menos totales </a:t>
            </a:r>
            <a:r>
              <a:rPr lang="es-ES" dirty="0" smtClean="0"/>
              <a:t>académicas</a:t>
            </a:r>
          </a:p>
          <a:p>
            <a:r>
              <a:rPr lang="es-ES" dirty="0" smtClean="0"/>
              <a:t>3. Promedios </a:t>
            </a:r>
            <a:r>
              <a:rPr lang="es-ES" dirty="0"/>
              <a:t>cuatrimestrales por </a:t>
            </a:r>
            <a:r>
              <a:rPr lang="es-ES" dirty="0" smtClean="0"/>
              <a:t>grupo</a:t>
            </a:r>
          </a:p>
          <a:p>
            <a:r>
              <a:rPr lang="es-ES" dirty="0" smtClean="0"/>
              <a:t>4. Cumplimiento </a:t>
            </a:r>
            <a:r>
              <a:rPr lang="es-ES" dirty="0"/>
              <a:t>cuatrimestral de Programas de </a:t>
            </a:r>
            <a:r>
              <a:rPr lang="es-ES" dirty="0" smtClean="0"/>
              <a:t>Estudio</a:t>
            </a:r>
          </a:p>
          <a:p>
            <a:r>
              <a:rPr lang="es-ES" dirty="0" smtClean="0"/>
              <a:t>5. % </a:t>
            </a:r>
            <a:r>
              <a:rPr lang="es-ES" dirty="0"/>
              <a:t>de terminación de </a:t>
            </a:r>
            <a:r>
              <a:rPr lang="es-ES" dirty="0" smtClean="0"/>
              <a:t>Estadías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23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40077" y="275478"/>
            <a:ext cx="960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7736"/>
              </p:ext>
            </p:extLst>
          </p:nvPr>
        </p:nvGraphicFramePr>
        <p:xfrm>
          <a:off x="1521671" y="1206377"/>
          <a:ext cx="8922781" cy="4116466"/>
        </p:xfrm>
        <a:graphic>
          <a:graphicData uri="http://schemas.openxmlformats.org/drawingml/2006/table">
            <a:tbl>
              <a:tblPr/>
              <a:tblGrid>
                <a:gridCol w="4924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5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6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0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2018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2019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9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56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5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8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 Automatización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9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 Instalaciones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93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93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Hotelería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56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3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7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58402" y="24898"/>
            <a:ext cx="9757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862931"/>
              </p:ext>
            </p:extLst>
          </p:nvPr>
        </p:nvGraphicFramePr>
        <p:xfrm>
          <a:off x="772846" y="873794"/>
          <a:ext cx="10328886" cy="599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83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3920" y="228882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Ing./</a:t>
            </a:r>
            <a:r>
              <a:rPr lang="es-E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27812"/>
              </p:ext>
            </p:extLst>
          </p:nvPr>
        </p:nvGraphicFramePr>
        <p:xfrm>
          <a:off x="2615062" y="1357955"/>
          <a:ext cx="7699377" cy="3623807"/>
        </p:xfrm>
        <a:graphic>
          <a:graphicData uri="http://schemas.openxmlformats.org/drawingml/2006/table">
            <a:tbl>
              <a:tblPr/>
              <a:tblGrid>
                <a:gridCol w="343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00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4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67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233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327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87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233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91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" y="44958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5" y="266823"/>
            <a:ext cx="1033154" cy="54619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966614"/>
              </p:ext>
            </p:extLst>
          </p:nvPr>
        </p:nvGraphicFramePr>
        <p:xfrm>
          <a:off x="1829310" y="1034884"/>
          <a:ext cx="8993178" cy="582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565753" y="228882"/>
            <a:ext cx="896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Ing./</a:t>
            </a:r>
            <a:r>
              <a:rPr lang="es-E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67305" y="216451"/>
            <a:ext cx="8555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TSU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08644"/>
              </p:ext>
            </p:extLst>
          </p:nvPr>
        </p:nvGraphicFramePr>
        <p:xfrm>
          <a:off x="1893396" y="1363857"/>
          <a:ext cx="8922781" cy="4116466"/>
        </p:xfrm>
        <a:graphic>
          <a:graphicData uri="http://schemas.openxmlformats.org/drawingml/2006/table">
            <a:tbl>
              <a:tblPr/>
              <a:tblGrid>
                <a:gridCol w="4924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5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6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2018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2019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9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56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5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8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 Automatización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9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 Instalaciones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93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934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Hotelería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566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3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2" y="-60960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5" y="29103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688266" y="29103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Ingreso,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TSU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7356"/>
              </p:ext>
            </p:extLst>
          </p:nvPr>
        </p:nvGraphicFramePr>
        <p:xfrm>
          <a:off x="3043831" y="835353"/>
          <a:ext cx="6916656" cy="5621279"/>
        </p:xfrm>
        <a:graphic>
          <a:graphicData uri="http://schemas.openxmlformats.org/drawingml/2006/table">
            <a:tbl>
              <a:tblPr/>
              <a:tblGrid>
                <a:gridCol w="2608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0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42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5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9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3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4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9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2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2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 Instalaciones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85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9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87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64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59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8390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1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44653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67305" y="216451"/>
            <a:ext cx="842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TSU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887525"/>
              </p:ext>
            </p:extLst>
          </p:nvPr>
        </p:nvGraphicFramePr>
        <p:xfrm>
          <a:off x="1137127" y="742133"/>
          <a:ext cx="9272002" cy="600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74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21169" y="438316"/>
            <a:ext cx="817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Ing./</a:t>
            </a:r>
            <a:r>
              <a:rPr lang="es-E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93042"/>
              </p:ext>
            </p:extLst>
          </p:nvPr>
        </p:nvGraphicFramePr>
        <p:xfrm>
          <a:off x="2664181" y="1519126"/>
          <a:ext cx="7699377" cy="3661187"/>
        </p:xfrm>
        <a:graphic>
          <a:graphicData uri="http://schemas.openxmlformats.org/drawingml/2006/table">
            <a:tbl>
              <a:tblPr/>
              <a:tblGrid>
                <a:gridCol w="343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8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2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0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29" y="216451"/>
            <a:ext cx="1033154" cy="5461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15068" y="216451"/>
            <a:ext cx="9207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lnSpc>
                <a:spcPct val="100000"/>
              </a:lnSpc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académica nivel Ing./</a:t>
            </a:r>
            <a:r>
              <a:rPr lang="es-E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026298"/>
              </p:ext>
            </p:extLst>
          </p:nvPr>
        </p:nvGraphicFramePr>
        <p:xfrm>
          <a:off x="1515068" y="862782"/>
          <a:ext cx="9149873" cy="573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86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77366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91347"/>
              </p:ext>
            </p:extLst>
          </p:nvPr>
        </p:nvGraphicFramePr>
        <p:xfrm>
          <a:off x="2556926" y="775318"/>
          <a:ext cx="7227513" cy="5953785"/>
        </p:xfrm>
        <a:graphic>
          <a:graphicData uri="http://schemas.openxmlformats.org/drawingml/2006/table">
            <a:tbl>
              <a:tblPr/>
              <a:tblGrid>
                <a:gridCol w="834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8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55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18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18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188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188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188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188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306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(T.S.U.)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- Abr 2019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-Dic  2019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9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2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4631" marR="4631" marT="46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92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59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</a:p>
                  </a:txBody>
                  <a:tcPr marL="4631" marR="4631" marT="46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592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592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4631" marR="4631" marT="46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59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Área Automatización</a:t>
                      </a:r>
                    </a:p>
                  </a:txBody>
                  <a:tcPr marL="4631" marR="4631" marT="46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259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Área Instalaciones Eléctricas Eficientes</a:t>
                      </a:r>
                    </a:p>
                  </a:txBody>
                  <a:tcPr marL="4631" marR="4631" marT="46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2592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4631" marR="4631" marT="46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9.22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1259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9.33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3731" y="267370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TSU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51774"/>
              </p:ext>
            </p:extLst>
          </p:nvPr>
        </p:nvGraphicFramePr>
        <p:xfrm>
          <a:off x="2351207" y="1390408"/>
          <a:ext cx="7764345" cy="5029441"/>
        </p:xfrm>
        <a:graphic>
          <a:graphicData uri="http://schemas.openxmlformats.org/drawingml/2006/table">
            <a:tbl>
              <a:tblPr/>
              <a:tblGrid>
                <a:gridCol w="895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5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2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0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51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51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51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51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510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510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2510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61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Área Desarrollo de Productos Alternativos</a:t>
                      </a: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2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Área Hotelería</a:t>
                      </a: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2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12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1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Área Desarrollo de Software Multiplataforma</a:t>
                      </a: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1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8.73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934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8.52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8.85</a:t>
                      </a:r>
                    </a:p>
                  </a:txBody>
                  <a:tcPr marL="6973" marR="6973" marT="6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6973" marR="6973" marT="69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1170"/>
              </p:ext>
            </p:extLst>
          </p:nvPr>
        </p:nvGraphicFramePr>
        <p:xfrm>
          <a:off x="2344678" y="882923"/>
          <a:ext cx="7770871" cy="507466"/>
        </p:xfrm>
        <a:graphic>
          <a:graphicData uri="http://schemas.openxmlformats.org/drawingml/2006/table">
            <a:tbl>
              <a:tblPr/>
              <a:tblGrid>
                <a:gridCol w="896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5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2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0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6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56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56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56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56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563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563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2563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71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(T.S.U.)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- Abr 2019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-Dic  2019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5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4631" marR="4631" marT="4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5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r="5292" b="9146"/>
          <a:stretch/>
        </p:blipFill>
        <p:spPr>
          <a:xfrm>
            <a:off x="739040" y="90740"/>
            <a:ext cx="1624691" cy="822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70609" y="90740"/>
            <a:ext cx="7420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CUATRIMESTRAL INDICADOR  DE PROCESO  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683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Promedios cuatrimestrales por grupo nivel Ing./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Lic.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Meta: 8.0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3" y="229122"/>
            <a:ext cx="1033154" cy="54619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92069"/>
              </p:ext>
            </p:extLst>
          </p:nvPr>
        </p:nvGraphicFramePr>
        <p:xfrm>
          <a:off x="2363730" y="717951"/>
          <a:ext cx="8150682" cy="6140041"/>
        </p:xfrm>
        <a:graphic>
          <a:graphicData uri="http://schemas.openxmlformats.org/drawingml/2006/table">
            <a:tbl>
              <a:tblPr/>
              <a:tblGrid>
                <a:gridCol w="923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5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5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53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5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5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53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653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6536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53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09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(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2019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6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966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966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0966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0966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0966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0966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8.85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  <a:tr h="1573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En Gestión y Desarrollo Turístico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8.98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8"/>
                  </a:ext>
                </a:extLst>
              </a:tr>
              <a:tr h="1607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9"/>
                  </a:ext>
                </a:extLst>
              </a:tr>
              <a:tr h="10966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En Gestión de Negocios y Proyectos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9.34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0"/>
                  </a:ext>
                </a:extLst>
              </a:tr>
              <a:tr h="1248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1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9.21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2"/>
                  </a:ext>
                </a:extLst>
              </a:tr>
              <a:tr h="109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8.99</a:t>
                      </a:r>
                    </a:p>
                  </a:txBody>
                  <a:tcPr marL="3967" marR="3967" marT="39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3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39868" y="283047"/>
            <a:ext cx="998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Programas de Estudio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00069"/>
              </p:ext>
            </p:extLst>
          </p:nvPr>
        </p:nvGraphicFramePr>
        <p:xfrm>
          <a:off x="1468782" y="1206377"/>
          <a:ext cx="9134453" cy="5257051"/>
        </p:xfrm>
        <a:graphic>
          <a:graphicData uri="http://schemas.openxmlformats.org/drawingml/2006/table">
            <a:tbl>
              <a:tblPr/>
              <a:tblGrid>
                <a:gridCol w="4874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5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3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3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2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207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21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207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64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Automatización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Instalaciones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Eficientes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207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207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2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207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Hotelería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207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19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30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 Desarrollo de Software Multiplataforma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888" marR="5888" marT="58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8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40076" y="283047"/>
            <a:ext cx="973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</a:t>
            </a:r>
            <a:endParaRPr lang="es-MX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defRPr/>
            </a:pP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Programas de Estudio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839" algn="ctr">
              <a:defRPr/>
            </a:pPr>
            <a:endParaRPr lang="es-E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25751"/>
              </p:ext>
            </p:extLst>
          </p:nvPr>
        </p:nvGraphicFramePr>
        <p:xfrm>
          <a:off x="1575673" y="984512"/>
          <a:ext cx="9240504" cy="565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89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53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911" y="139153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08923" y="139153"/>
            <a:ext cx="950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Programas de Estudio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88547"/>
              </p:ext>
            </p:extLst>
          </p:nvPr>
        </p:nvGraphicFramePr>
        <p:xfrm>
          <a:off x="2431141" y="1129079"/>
          <a:ext cx="7699377" cy="4981887"/>
        </p:xfrm>
        <a:graphic>
          <a:graphicData uri="http://schemas.openxmlformats.org/drawingml/2006/table">
            <a:tbl>
              <a:tblPr/>
              <a:tblGrid>
                <a:gridCol w="343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63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May-Ago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85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3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988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543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85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988">
                <a:tc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71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71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</a:t>
                      </a:r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71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</a:t>
                      </a:r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7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93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91001" y="218903"/>
            <a:ext cx="965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cuatrimestral de Programas de Estudio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</a:t>
            </a:r>
            <a:r>
              <a:rPr lang="es-E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901372"/>
              </p:ext>
            </p:extLst>
          </p:nvPr>
        </p:nvGraphicFramePr>
        <p:xfrm>
          <a:off x="2541319" y="984512"/>
          <a:ext cx="8407730" cy="555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93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2" y="-60960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45" y="29103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688266" y="29103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Ingreso,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TSU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071178"/>
              </p:ext>
            </p:extLst>
          </p:nvPr>
        </p:nvGraphicFramePr>
        <p:xfrm>
          <a:off x="661730" y="575298"/>
          <a:ext cx="10591486" cy="615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99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200" y="240435"/>
            <a:ext cx="1098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lvl="0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</a:t>
            </a:r>
          </a:p>
          <a:p>
            <a:pPr marL="526839" lvl="0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 </a:t>
            </a:r>
          </a:p>
          <a:p>
            <a:pPr marL="526839" lvl="0" algn="ctr">
              <a:defRPr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93497"/>
              </p:ext>
            </p:extLst>
          </p:nvPr>
        </p:nvGraphicFramePr>
        <p:xfrm>
          <a:off x="1615858" y="1690688"/>
          <a:ext cx="8548015" cy="3446587"/>
        </p:xfrm>
        <a:graphic>
          <a:graphicData uri="http://schemas.openxmlformats.org/drawingml/2006/table">
            <a:tbl>
              <a:tblPr/>
              <a:tblGrid>
                <a:gridCol w="3631806">
                  <a:extLst>
                    <a:ext uri="{9D8B030D-6E8A-4147-A177-3AD203B41FA5}">
                      <a16:colId xmlns:a16="http://schemas.microsoft.com/office/drawing/2014/main" xmlns="" val="4196617204"/>
                    </a:ext>
                  </a:extLst>
                </a:gridCol>
                <a:gridCol w="1239768">
                  <a:extLst>
                    <a:ext uri="{9D8B030D-6E8A-4147-A177-3AD203B41FA5}">
                      <a16:colId xmlns:a16="http://schemas.microsoft.com/office/drawing/2014/main" xmlns="" val="4035672935"/>
                    </a:ext>
                  </a:extLst>
                </a:gridCol>
                <a:gridCol w="1282631">
                  <a:extLst>
                    <a:ext uri="{9D8B030D-6E8A-4147-A177-3AD203B41FA5}">
                      <a16:colId xmlns:a16="http://schemas.microsoft.com/office/drawing/2014/main" xmlns="" val="2515115553"/>
                    </a:ext>
                  </a:extLst>
                </a:gridCol>
                <a:gridCol w="1196905">
                  <a:extLst>
                    <a:ext uri="{9D8B030D-6E8A-4147-A177-3AD203B41FA5}">
                      <a16:colId xmlns:a16="http://schemas.microsoft.com/office/drawing/2014/main" xmlns="" val="3033765642"/>
                    </a:ext>
                  </a:extLst>
                </a:gridCol>
                <a:gridCol w="1196905">
                  <a:extLst>
                    <a:ext uri="{9D8B030D-6E8A-4147-A177-3AD203B41FA5}">
                      <a16:colId xmlns:a16="http://schemas.microsoft.com/office/drawing/2014/main" xmlns="" val="1602828689"/>
                    </a:ext>
                  </a:extLst>
                </a:gridCol>
              </a:tblGrid>
              <a:tr h="3290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2017 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1351900"/>
                  </a:ext>
                </a:extLst>
              </a:tr>
              <a:tr h="390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778432"/>
                  </a:ext>
                </a:extLst>
              </a:tr>
              <a:tr h="182829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797249"/>
                  </a:ext>
                </a:extLst>
              </a:tr>
              <a:tr h="36460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6718910"/>
                  </a:ext>
                </a:extLst>
              </a:tr>
              <a:tr h="250521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6821011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01997"/>
                  </a:ext>
                </a:extLst>
              </a:tr>
              <a:tr h="182829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311780"/>
                  </a:ext>
                </a:extLst>
              </a:tr>
              <a:tr h="218933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3667454"/>
                  </a:ext>
                </a:extLst>
              </a:tr>
              <a:tr h="49745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" marR="9141" marT="9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926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240435"/>
            <a:ext cx="11818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lvl="0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</a:t>
            </a:r>
          </a:p>
          <a:p>
            <a:pPr marL="526839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75513"/>
              </p:ext>
            </p:extLst>
          </p:nvPr>
        </p:nvGraphicFramePr>
        <p:xfrm>
          <a:off x="1868474" y="886766"/>
          <a:ext cx="8661025" cy="56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1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200" y="240435"/>
            <a:ext cx="10980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lvl="0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</a:t>
            </a:r>
          </a:p>
          <a:p>
            <a:pPr marL="526839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3" y="208281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49633"/>
              </p:ext>
            </p:extLst>
          </p:nvPr>
        </p:nvGraphicFramePr>
        <p:xfrm>
          <a:off x="1828800" y="1459421"/>
          <a:ext cx="7924358" cy="3976875"/>
        </p:xfrm>
        <a:graphic>
          <a:graphicData uri="http://schemas.openxmlformats.org/drawingml/2006/table">
            <a:tbl>
              <a:tblPr/>
              <a:tblGrid>
                <a:gridCol w="4466783">
                  <a:extLst>
                    <a:ext uri="{9D8B030D-6E8A-4147-A177-3AD203B41FA5}">
                      <a16:colId xmlns:a16="http://schemas.microsoft.com/office/drawing/2014/main" xmlns="" val="371117909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111066426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4152569578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99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 –Abr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 –Abr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 –Abr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8118374"/>
                  </a:ext>
                </a:extLst>
              </a:tr>
              <a:tr h="5748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55412"/>
                  </a:ext>
                </a:extLst>
              </a:tr>
              <a:tr h="387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0758046"/>
                  </a:ext>
                </a:extLst>
              </a:tr>
              <a:tr h="46021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425883"/>
                  </a:ext>
                </a:extLst>
              </a:tr>
              <a:tr h="249943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0247994"/>
                  </a:ext>
                </a:extLst>
              </a:tr>
              <a:tr h="387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0369561"/>
                  </a:ext>
                </a:extLst>
              </a:tr>
              <a:tr h="5748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2288811"/>
                  </a:ext>
                </a:extLst>
              </a:tr>
              <a:tr h="249943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077111"/>
                  </a:ext>
                </a:extLst>
              </a:tr>
              <a:tr h="4416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20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200" y="240435"/>
            <a:ext cx="10980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lvl="0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</a:t>
            </a:r>
          </a:p>
          <a:p>
            <a:pPr marL="526839" algn="ctr">
              <a:defRPr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9" y="250985"/>
            <a:ext cx="1713124" cy="98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99" y="489841"/>
            <a:ext cx="1036410" cy="548688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29481"/>
              </p:ext>
            </p:extLst>
          </p:nvPr>
        </p:nvGraphicFramePr>
        <p:xfrm>
          <a:off x="2513898" y="1425852"/>
          <a:ext cx="7882452" cy="463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50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320624" y="61182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docentes evaluados por los estudiantes con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calificación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 o mayor a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TSU (Meta:95%)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30314"/>
              </p:ext>
            </p:extLst>
          </p:nvPr>
        </p:nvGraphicFramePr>
        <p:xfrm>
          <a:off x="202018" y="1206377"/>
          <a:ext cx="3960813" cy="51435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016708"/>
              </p:ext>
            </p:extLst>
          </p:nvPr>
        </p:nvGraphicFramePr>
        <p:xfrm>
          <a:off x="3259700" y="1422828"/>
          <a:ext cx="8932300" cy="5290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86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desempeño docente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(Meta: 95%)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65842"/>
              </p:ext>
            </p:extLst>
          </p:nvPr>
        </p:nvGraphicFramePr>
        <p:xfrm>
          <a:off x="109917" y="1274854"/>
          <a:ext cx="3914775" cy="51435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028979"/>
              </p:ext>
            </p:extLst>
          </p:nvPr>
        </p:nvGraphicFramePr>
        <p:xfrm>
          <a:off x="2497541" y="1828800"/>
          <a:ext cx="861481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76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067305" y="228600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gestión académica administrativa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(Meta: 95%)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40789"/>
              </p:ext>
            </p:extLst>
          </p:nvPr>
        </p:nvGraphicFramePr>
        <p:xfrm>
          <a:off x="123712" y="1274854"/>
          <a:ext cx="3887186" cy="704314"/>
        </p:xfrm>
        <a:graphic>
          <a:graphicData uri="http://schemas.openxmlformats.org/drawingml/2006/table">
            <a:tbl>
              <a:tblPr/>
              <a:tblGrid>
                <a:gridCol w="1000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9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272712"/>
              </p:ext>
            </p:extLst>
          </p:nvPr>
        </p:nvGraphicFramePr>
        <p:xfrm>
          <a:off x="3398293" y="1774030"/>
          <a:ext cx="8570793" cy="494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39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07198"/>
              </p:ext>
            </p:extLst>
          </p:nvPr>
        </p:nvGraphicFramePr>
        <p:xfrm>
          <a:off x="151569" y="1206377"/>
          <a:ext cx="4196084" cy="567690"/>
        </p:xfrm>
        <a:graphic>
          <a:graphicData uri="http://schemas.openxmlformats.org/drawingml/2006/table">
            <a:tbl>
              <a:tblPr/>
              <a:tblGrid>
                <a:gridCol w="1066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2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0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tutoría satisfactorio TSU (Meta: 95%)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312580"/>
              </p:ext>
            </p:extLst>
          </p:nvPr>
        </p:nvGraphicFramePr>
        <p:xfrm>
          <a:off x="2674962" y="1897039"/>
          <a:ext cx="8751288" cy="479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95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</a:p>
          <a:p>
            <a:pPr marL="526839" algn="ctr">
              <a:defRPr/>
            </a:pP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tutoría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(Meta: 95%)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86637"/>
              </p:ext>
            </p:extLst>
          </p:nvPr>
        </p:nvGraphicFramePr>
        <p:xfrm>
          <a:off x="351820" y="1294114"/>
          <a:ext cx="3399820" cy="673091"/>
        </p:xfrm>
        <a:graphic>
          <a:graphicData uri="http://schemas.openxmlformats.org/drawingml/2006/table">
            <a:tbl>
              <a:tblPr/>
              <a:tblGrid>
                <a:gridCol w="849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3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3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119430"/>
              </p:ext>
            </p:extLst>
          </p:nvPr>
        </p:nvGraphicFramePr>
        <p:xfrm>
          <a:off x="3467100" y="1677216"/>
          <a:ext cx="8382231" cy="495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4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79430" y="351524"/>
            <a:ext cx="786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</a:t>
            </a: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ACADÉMICO</a:t>
            </a:r>
          </a:p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Directores de Programa Educativo con Desempeño Satisfactorio (Meta: 85%)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43796"/>
              </p:ext>
            </p:extLst>
          </p:nvPr>
        </p:nvGraphicFramePr>
        <p:xfrm>
          <a:off x="118852" y="1433384"/>
          <a:ext cx="3721156" cy="567690"/>
        </p:xfrm>
        <a:graphic>
          <a:graphicData uri="http://schemas.openxmlformats.org/drawingml/2006/table">
            <a:tbl>
              <a:tblPr/>
              <a:tblGrid>
                <a:gridCol w="930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0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2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7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-Dic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-Dic 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77.7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71.4</a:t>
                      </a:r>
                      <a:endParaRPr lang="es-MX" sz="12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25520"/>
              </p:ext>
            </p:extLst>
          </p:nvPr>
        </p:nvGraphicFramePr>
        <p:xfrm>
          <a:off x="3247456" y="1897040"/>
          <a:ext cx="8753476" cy="479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379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11596"/>
            <a:ext cx="1033154" cy="546196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1366661" y="17186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Ingreso,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97150"/>
              </p:ext>
            </p:extLst>
          </p:nvPr>
        </p:nvGraphicFramePr>
        <p:xfrm>
          <a:off x="2729826" y="920504"/>
          <a:ext cx="6727522" cy="4373372"/>
        </p:xfrm>
        <a:graphic>
          <a:graphicData uri="http://schemas.openxmlformats.org/drawingml/2006/table">
            <a:tbl>
              <a:tblPr/>
              <a:tblGrid>
                <a:gridCol w="2600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3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9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93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2016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2017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6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Bioalimentarios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En Gestión de Negocios y Proyectoso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7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6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3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En Gestión y Desarrollo Turistico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6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33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8466" marR="8466" marT="84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3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067305" y="87587"/>
            <a:ext cx="7866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Visitas Industriales</a:t>
            </a:r>
          </a:p>
          <a:p>
            <a:pPr marL="526839" algn="ctr"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– Diciembre 2019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94195"/>
              </p:ext>
            </p:extLst>
          </p:nvPr>
        </p:nvGraphicFramePr>
        <p:xfrm>
          <a:off x="512723" y="1274853"/>
          <a:ext cx="10259661" cy="5046251"/>
        </p:xfrm>
        <a:graphic>
          <a:graphicData uri="http://schemas.openxmlformats.org/drawingml/2006/table">
            <a:tbl>
              <a:tblPr firstRow="1" firstCol="1" bandRow="1"/>
              <a:tblGrid>
                <a:gridCol w="439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8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6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5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DE  VISITAS SOLICITADAS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DE  VISITAS REALIZADAS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DE PARTICIPANTES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 e  Ingeniería en TIC.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99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 e IDEPS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99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 en Mecánica e Ing. en  Metalmecánica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4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Turismo, Gastronomía, Desarrollo Turístico Sustentable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72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 en PROCAL, Ing. en  PROBIO, Licencia Profesional en Seguridad e Inocuidad Alimentaria.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82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  e Ingeniería en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TSU e  Ingeniería en Energías Renovables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3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067305" y="148769"/>
            <a:ext cx="7866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defRPr/>
            </a:pP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Visitas Industriales</a:t>
            </a:r>
          </a:p>
          <a:p>
            <a:pPr marL="526839" algn="ctr">
              <a:defRPr/>
            </a:pPr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– Diciembre 2019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039226"/>
              </p:ext>
            </p:extLst>
          </p:nvPr>
        </p:nvGraphicFramePr>
        <p:xfrm>
          <a:off x="1655805" y="1072099"/>
          <a:ext cx="9160371" cy="51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9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2266650" y="2558773"/>
            <a:ext cx="7658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¡¡Gracias por su atención!!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0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379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11596"/>
            <a:ext cx="1033154" cy="546196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1366661" y="17186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Ingreso, 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488444"/>
              </p:ext>
            </p:extLst>
          </p:nvPr>
        </p:nvGraphicFramePr>
        <p:xfrm>
          <a:off x="1859797" y="599488"/>
          <a:ext cx="9655444" cy="600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95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77" y="438316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712650" y="375380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Matrícula,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TSU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71995"/>
              </p:ext>
            </p:extLst>
          </p:nvPr>
        </p:nvGraphicFramePr>
        <p:xfrm>
          <a:off x="1712650" y="1206377"/>
          <a:ext cx="9044763" cy="4355179"/>
        </p:xfrm>
        <a:graphic>
          <a:graphicData uri="http://schemas.openxmlformats.org/drawingml/2006/table">
            <a:tbl>
              <a:tblPr/>
              <a:tblGrid>
                <a:gridCol w="4925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6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69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567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 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Ene-Abr 2019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May-Ago 2019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-Dic 2019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3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Mecánica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8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0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Área Formulación y Evaluación de Proyectos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7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7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7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3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7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7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3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Gastronomía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7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2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2" y="37178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5" y="259043"/>
            <a:ext cx="1033154" cy="546196"/>
          </a:xfrm>
          <a:prstGeom prst="rect">
            <a:avLst/>
          </a:prstGeom>
        </p:spPr>
      </p:pic>
      <p:sp>
        <p:nvSpPr>
          <p:cNvPr id="12" name="Rectángulo 3"/>
          <p:cNvSpPr/>
          <p:nvPr/>
        </p:nvSpPr>
        <p:spPr>
          <a:xfrm>
            <a:off x="1712650" y="37178"/>
            <a:ext cx="901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839" algn="ctr">
              <a:lnSpc>
                <a:spcPct val="100000"/>
              </a:lnSpc>
              <a:defRPr/>
            </a:pP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marL="526839" algn="ctr">
              <a:lnSpc>
                <a:spcPct val="100000"/>
              </a:lnSpc>
              <a:defRPr/>
            </a:pPr>
            <a:r>
              <a:rPr lang="es-MX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Matrícula,</a:t>
            </a:r>
            <a:r>
              <a:rPr lang="es-MX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nivel TSU </a:t>
            </a:r>
            <a:endParaRPr lang="es-MX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935563"/>
              </p:ext>
            </p:extLst>
          </p:nvPr>
        </p:nvGraphicFramePr>
        <p:xfrm>
          <a:off x="1594022" y="444844"/>
          <a:ext cx="8823947" cy="635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70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11908</TotalTime>
  <Words>4150</Words>
  <Application>Microsoft Office PowerPoint</Application>
  <PresentationFormat>Panorámica</PresentationFormat>
  <Paragraphs>2886</Paragraphs>
  <Slides>62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FLORES CANDANEDO</dc:creator>
  <cp:lastModifiedBy>YARAVITH BARRERA LOPEZ</cp:lastModifiedBy>
  <cp:revision>559</cp:revision>
  <cp:lastPrinted>2019-06-20T20:50:10Z</cp:lastPrinted>
  <dcterms:created xsi:type="dcterms:W3CDTF">2017-07-05T23:12:02Z</dcterms:created>
  <dcterms:modified xsi:type="dcterms:W3CDTF">2020-02-14T21:08:09Z</dcterms:modified>
</cp:coreProperties>
</file>